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3"/>
  </p:notesMasterIdLst>
  <p:handoutMasterIdLst>
    <p:handoutMasterId r:id="rId64"/>
  </p:handoutMasterIdLst>
  <p:sldIdLst>
    <p:sldId id="319" r:id="rId2"/>
    <p:sldId id="320" r:id="rId3"/>
    <p:sldId id="256" r:id="rId4"/>
    <p:sldId id="257" r:id="rId5"/>
    <p:sldId id="258" r:id="rId6"/>
    <p:sldId id="259" r:id="rId7"/>
    <p:sldId id="299" r:id="rId8"/>
    <p:sldId id="316" r:id="rId9"/>
    <p:sldId id="261" r:id="rId10"/>
    <p:sldId id="303" r:id="rId11"/>
    <p:sldId id="262" r:id="rId12"/>
    <p:sldId id="304" r:id="rId13"/>
    <p:sldId id="263" r:id="rId14"/>
    <p:sldId id="264" r:id="rId15"/>
    <p:sldId id="260" r:id="rId16"/>
    <p:sldId id="321" r:id="rId17"/>
    <p:sldId id="322" r:id="rId18"/>
    <p:sldId id="305" r:id="rId19"/>
    <p:sldId id="309" r:id="rId20"/>
    <p:sldId id="302" r:id="rId21"/>
    <p:sldId id="265" r:id="rId22"/>
    <p:sldId id="266" r:id="rId23"/>
    <p:sldId id="267" r:id="rId24"/>
    <p:sldId id="315" r:id="rId25"/>
    <p:sldId id="268" r:id="rId26"/>
    <p:sldId id="269" r:id="rId27"/>
    <p:sldId id="270" r:id="rId28"/>
    <p:sldId id="323" r:id="rId29"/>
    <p:sldId id="317" r:id="rId30"/>
    <p:sldId id="271" r:id="rId31"/>
    <p:sldId id="272" r:id="rId32"/>
    <p:sldId id="273" r:id="rId33"/>
    <p:sldId id="318" r:id="rId34"/>
    <p:sldId id="306" r:id="rId35"/>
    <p:sldId id="307" r:id="rId36"/>
    <p:sldId id="287" r:id="rId37"/>
    <p:sldId id="289" r:id="rId38"/>
    <p:sldId id="292" r:id="rId39"/>
    <p:sldId id="293" r:id="rId40"/>
    <p:sldId id="274" r:id="rId41"/>
    <p:sldId id="275" r:id="rId42"/>
    <p:sldId id="276" r:id="rId43"/>
    <p:sldId id="277" r:id="rId44"/>
    <p:sldId id="278" r:id="rId45"/>
    <p:sldId id="310" r:id="rId46"/>
    <p:sldId id="312" r:id="rId47"/>
    <p:sldId id="311" r:id="rId48"/>
    <p:sldId id="313" r:id="rId49"/>
    <p:sldId id="279" r:id="rId50"/>
    <p:sldId id="280" r:id="rId51"/>
    <p:sldId id="281" r:id="rId52"/>
    <p:sldId id="282" r:id="rId53"/>
    <p:sldId id="283" r:id="rId54"/>
    <p:sldId id="284" r:id="rId55"/>
    <p:sldId id="298" r:id="rId56"/>
    <p:sldId id="285" r:id="rId57"/>
    <p:sldId id="308" r:id="rId58"/>
    <p:sldId id="301" r:id="rId59"/>
    <p:sldId id="300" r:id="rId60"/>
    <p:sldId id="286" r:id="rId61"/>
    <p:sldId id="314" r:id="rId62"/>
  </p:sldIdLst>
  <p:sldSz cx="9144000" cy="6858000" type="letter"/>
  <p:notesSz cx="6858000" cy="9313863"/>
  <p:custDataLst>
    <p:tags r:id="rId65"/>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ay K. Sandhir" initials="" lastIdx="6" clrIdx="0"/>
  <p:cmAuthor id="1" name="Kent Simpson" initials="KS" lastIdx="1" clrIdx="1">
    <p:extLst>
      <p:ext uri="{19B8F6BF-5375-455C-9EA6-DF929625EA0E}">
        <p15:presenceInfo xmlns:p15="http://schemas.microsoft.com/office/powerpoint/2012/main" userId="98325c400ae262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99"/>
    <a:srgbClr val="DC0E53"/>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0" autoAdjust="0"/>
    <p:restoredTop sz="57756" autoAdjust="0"/>
  </p:normalViewPr>
  <p:slideViewPr>
    <p:cSldViewPr snapToGrid="0">
      <p:cViewPr varScale="1">
        <p:scale>
          <a:sx n="57" d="100"/>
          <a:sy n="57" d="100"/>
        </p:scale>
        <p:origin x="2820" y="78"/>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6942"/>
    </p:cViewPr>
  </p:sorterViewPr>
  <p:notesViewPr>
    <p:cSldViewPr snapToGrid="0">
      <p:cViewPr varScale="1">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dirty="0"/>
          </a:p>
        </p:txBody>
      </p:sp>
      <p:sp>
        <p:nvSpPr>
          <p:cNvPr id="3075"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dirty="0"/>
          </a:p>
        </p:txBody>
      </p:sp>
      <p:sp>
        <p:nvSpPr>
          <p:cNvPr id="3076" name="Rectangle 4"/>
          <p:cNvSpPr>
            <a:spLocks noGrp="1" noChangeArrowheads="1"/>
          </p:cNvSpPr>
          <p:nvPr>
            <p:ph type="ftr" sz="quarter" idx="2"/>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dirty="0"/>
          </a:p>
        </p:txBody>
      </p:sp>
      <p:sp>
        <p:nvSpPr>
          <p:cNvPr id="3077" name="Rectangle 5"/>
          <p:cNvSpPr>
            <a:spLocks noGrp="1" noChangeArrowheads="1"/>
          </p:cNvSpPr>
          <p:nvPr>
            <p:ph type="sldNum" sz="quarter" idx="3"/>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5B655287-1F3F-4195-B8E1-7B154687BE1B}" type="slidenum">
              <a:rPr lang="en-US"/>
              <a:pPr/>
              <a:t>‹#›</a:t>
            </a:fld>
            <a:endParaRPr lang="en-US" dirty="0"/>
          </a:p>
        </p:txBody>
      </p:sp>
    </p:spTree>
    <p:extLst>
      <p:ext uri="{BB962C8B-B14F-4D97-AF65-F5344CB8AC3E}">
        <p14:creationId xmlns:p14="http://schemas.microsoft.com/office/powerpoint/2010/main" val="266580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dirty="0"/>
          </a:p>
        </p:txBody>
      </p:sp>
      <p:sp>
        <p:nvSpPr>
          <p:cNvPr id="20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dirty="0"/>
          </a:p>
        </p:txBody>
      </p:sp>
      <p:sp>
        <p:nvSpPr>
          <p:cNvPr id="2052" name="Rectangle 4"/>
          <p:cNvSpPr>
            <a:spLocks noGrp="1" noChangeArrowheads="1"/>
          </p:cNvSpPr>
          <p:nvPr>
            <p:ph type="ftr" sz="quarter" idx="4"/>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dirty="0"/>
          </a:p>
        </p:txBody>
      </p:sp>
      <p:sp>
        <p:nvSpPr>
          <p:cNvPr id="2053" name="Rectangle 5"/>
          <p:cNvSpPr>
            <a:spLocks noGrp="1" noChangeArrowheads="1"/>
          </p:cNvSpPr>
          <p:nvPr>
            <p:ph type="sldNum" sz="quarter" idx="5"/>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8DEEFB85-347C-4330-B72D-2C338817EEF8}" type="slidenum">
              <a:rPr lang="en-US"/>
              <a:pPr/>
              <a:t>‹#›</a:t>
            </a:fld>
            <a:endParaRPr lang="en-US" dirty="0"/>
          </a:p>
        </p:txBody>
      </p:sp>
      <p:sp>
        <p:nvSpPr>
          <p:cNvPr id="2054" name="Rectangle 6"/>
          <p:cNvSpPr>
            <a:spLocks noGrp="1" noRot="1" noChangeAspect="1" noChangeArrowheads="1" noTextEdit="1"/>
          </p:cNvSpPr>
          <p:nvPr>
            <p:ph type="sldImg" idx="2"/>
          </p:nvPr>
        </p:nvSpPr>
        <p:spPr bwMode="auto">
          <a:xfrm>
            <a:off x="1109663" y="704850"/>
            <a:ext cx="4640262" cy="3479800"/>
          </a:xfrm>
          <a:prstGeom prst="rect">
            <a:avLst/>
          </a:prstGeom>
          <a:noFill/>
          <a:ln w="12699">
            <a:solidFill>
              <a:schemeClr val="tx1"/>
            </a:solidFill>
            <a:miter lim="800000"/>
            <a:headEnd/>
            <a:tailEnd/>
          </a:ln>
          <a:effectLst/>
        </p:spPr>
      </p:sp>
      <p:sp>
        <p:nvSpPr>
          <p:cNvPr id="2055" name="Rectangle 7"/>
          <p:cNvSpPr>
            <a:spLocks noGrp="1" noChangeArrowheads="1"/>
          </p:cNvSpPr>
          <p:nvPr>
            <p:ph type="body" sz="quarter" idx="3"/>
          </p:nvPr>
        </p:nvSpPr>
        <p:spPr bwMode="auto">
          <a:xfrm>
            <a:off x="914400" y="4422775"/>
            <a:ext cx="5029200"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168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db2000@usps.or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usps.org/php/hap/historysearch.php"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www.usps.org/php/hap/"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Historians and histories fall under the National HADCom</a:t>
            </a:r>
          </a:p>
          <a:p>
            <a:endParaRPr lang="en-US" dirty="0"/>
          </a:p>
          <a:p>
            <a:r>
              <a:rPr lang="en-US" dirty="0"/>
              <a:t>Introduce HADCom members</a:t>
            </a:r>
          </a:p>
        </p:txBody>
      </p:sp>
      <p:sp>
        <p:nvSpPr>
          <p:cNvPr id="4" name="Slide Number Placeholder 3"/>
          <p:cNvSpPr>
            <a:spLocks noGrp="1"/>
          </p:cNvSpPr>
          <p:nvPr>
            <p:ph type="sldNum" sz="quarter" idx="5"/>
          </p:nvPr>
        </p:nvSpPr>
        <p:spPr/>
        <p:txBody>
          <a:bodyPr/>
          <a:lstStyle/>
          <a:p>
            <a:fld id="{8DEEFB85-347C-4330-B72D-2C338817EEF8}" type="slidenum">
              <a:rPr lang="en-US" smtClean="0"/>
              <a:pPr/>
              <a:t>1</a:t>
            </a:fld>
            <a:endParaRPr lang="en-US" dirty="0"/>
          </a:p>
        </p:txBody>
      </p:sp>
    </p:spTree>
    <p:extLst>
      <p:ext uri="{BB962C8B-B14F-4D97-AF65-F5344CB8AC3E}">
        <p14:creationId xmlns:p14="http://schemas.microsoft.com/office/powerpoint/2010/main" val="390348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DB200 screen zoomed into  Settings is used to enter  User Authorization and password, Download Roster will get you your latest squadron database, and Forms will get you to the H-701 Form. If you have multiple databases installed, Squadron and district  File will allow you to swap or change database to the correct one.</a:t>
            </a:r>
          </a:p>
        </p:txBody>
      </p:sp>
      <p:sp>
        <p:nvSpPr>
          <p:cNvPr id="4" name="Slide Number Placeholder 3"/>
          <p:cNvSpPr>
            <a:spLocks noGrp="1"/>
          </p:cNvSpPr>
          <p:nvPr>
            <p:ph type="sldNum" sz="quarter" idx="5"/>
          </p:nvPr>
        </p:nvSpPr>
        <p:spPr/>
        <p:txBody>
          <a:bodyPr/>
          <a:lstStyle/>
          <a:p>
            <a:fld id="{8DEEFB85-347C-4330-B72D-2C338817EEF8}" type="slidenum">
              <a:rPr lang="en-US" smtClean="0"/>
              <a:pPr/>
              <a:t>10</a:t>
            </a:fld>
            <a:endParaRPr lang="en-US" dirty="0"/>
          </a:p>
        </p:txBody>
      </p:sp>
    </p:spTree>
    <p:extLst>
      <p:ext uri="{BB962C8B-B14F-4D97-AF65-F5344CB8AC3E}">
        <p14:creationId xmlns:p14="http://schemas.microsoft.com/office/powerpoint/2010/main" val="272814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menu is “Settings”, see the red circle and click on “Settings” a drop down-menu will appear.</a:t>
            </a:r>
          </a:p>
        </p:txBody>
      </p:sp>
      <p:sp>
        <p:nvSpPr>
          <p:cNvPr id="4" name="Slide Number Placeholder 3"/>
          <p:cNvSpPr>
            <a:spLocks noGrp="1"/>
          </p:cNvSpPr>
          <p:nvPr>
            <p:ph type="sldNum" sz="quarter" idx="5"/>
          </p:nvPr>
        </p:nvSpPr>
        <p:spPr/>
        <p:txBody>
          <a:bodyPr/>
          <a:lstStyle/>
          <a:p>
            <a:fld id="{8DEEFB85-347C-4330-B72D-2C338817EEF8}" type="slidenum">
              <a:rPr lang="en-US" smtClean="0"/>
              <a:pPr/>
              <a:t>11</a:t>
            </a:fld>
            <a:endParaRPr lang="en-US" dirty="0"/>
          </a:p>
        </p:txBody>
      </p:sp>
    </p:spTree>
    <p:extLst>
      <p:ext uri="{BB962C8B-B14F-4D97-AF65-F5344CB8AC3E}">
        <p14:creationId xmlns:p14="http://schemas.microsoft.com/office/powerpoint/2010/main" val="21607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Here we have zoomed into just the menu bar, showing “Settings” a little clearer</a:t>
            </a:r>
          </a:p>
        </p:txBody>
      </p:sp>
      <p:sp>
        <p:nvSpPr>
          <p:cNvPr id="4" name="Slide Number Placeholder 3"/>
          <p:cNvSpPr>
            <a:spLocks noGrp="1"/>
          </p:cNvSpPr>
          <p:nvPr>
            <p:ph type="sldNum" sz="quarter" idx="5"/>
          </p:nvPr>
        </p:nvSpPr>
        <p:spPr/>
        <p:txBody>
          <a:bodyPr/>
          <a:lstStyle/>
          <a:p>
            <a:fld id="{8DEEFB85-347C-4330-B72D-2C338817EEF8}" type="slidenum">
              <a:rPr lang="en-US" smtClean="0"/>
              <a:pPr/>
              <a:t>12</a:t>
            </a:fld>
            <a:endParaRPr lang="en-US" dirty="0"/>
          </a:p>
        </p:txBody>
      </p:sp>
    </p:spTree>
    <p:extLst>
      <p:ext uri="{BB962C8B-B14F-4D97-AF65-F5344CB8AC3E}">
        <p14:creationId xmlns:p14="http://schemas.microsoft.com/office/powerpoint/2010/main" val="3827867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We have selected “Setting” a drop-down menu has appeared. On the drop-down menu select “User Authorization”. A pop-up box will appear.</a:t>
            </a:r>
          </a:p>
        </p:txBody>
      </p:sp>
      <p:sp>
        <p:nvSpPr>
          <p:cNvPr id="4" name="Slide Number Placeholder 3"/>
          <p:cNvSpPr>
            <a:spLocks noGrp="1"/>
          </p:cNvSpPr>
          <p:nvPr>
            <p:ph type="sldNum" sz="quarter" idx="5"/>
          </p:nvPr>
        </p:nvSpPr>
        <p:spPr/>
        <p:txBody>
          <a:bodyPr/>
          <a:lstStyle/>
          <a:p>
            <a:fld id="{8DEEFB85-347C-4330-B72D-2C338817EEF8}" type="slidenum">
              <a:rPr lang="en-US" smtClean="0"/>
              <a:pPr/>
              <a:t>13</a:t>
            </a:fld>
            <a:endParaRPr lang="en-US" dirty="0"/>
          </a:p>
        </p:txBody>
      </p:sp>
    </p:spTree>
    <p:extLst>
      <p:ext uri="{BB962C8B-B14F-4D97-AF65-F5344CB8AC3E}">
        <p14:creationId xmlns:p14="http://schemas.microsoft.com/office/powerpoint/2010/main" val="251765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Authorization User ID, Top left box you can type your surname and all with the same surname appear , select your name. Or you could use the down arrow and scroll to your name. Once your name is selected it should auto populate your certificate number and email. In this figure they were intentionally removed. Enter the squadron USER password. The UPDATER password will work but is no longer required.</a:t>
            </a:r>
          </a:p>
        </p:txBody>
      </p:sp>
      <p:sp>
        <p:nvSpPr>
          <p:cNvPr id="4" name="Slide Number Placeholder 3"/>
          <p:cNvSpPr>
            <a:spLocks noGrp="1"/>
          </p:cNvSpPr>
          <p:nvPr>
            <p:ph type="sldNum" sz="quarter" idx="5"/>
          </p:nvPr>
        </p:nvSpPr>
        <p:spPr/>
        <p:txBody>
          <a:bodyPr/>
          <a:lstStyle/>
          <a:p>
            <a:fld id="{8DEEFB85-347C-4330-B72D-2C338817EEF8}" type="slidenum">
              <a:rPr lang="en-US" smtClean="0"/>
              <a:pPr/>
              <a:t>14</a:t>
            </a:fld>
            <a:endParaRPr lang="en-US" dirty="0"/>
          </a:p>
        </p:txBody>
      </p:sp>
    </p:spTree>
    <p:extLst>
      <p:ext uri="{BB962C8B-B14F-4D97-AF65-F5344CB8AC3E}">
        <p14:creationId xmlns:p14="http://schemas.microsoft.com/office/powerpoint/2010/main" val="24617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rPr>
              <a:t>Direct downloading</a:t>
            </a:r>
            <a:r>
              <a:rPr lang="en-US" sz="1200" dirty="0">
                <a:effectLst/>
              </a:rPr>
              <a:t> from the HQ computer, requires that the "MQ Series Client" software be installed. If this software is installed, the roster can be directly down loaded. First, from the menu select "</a:t>
            </a:r>
            <a:r>
              <a:rPr lang="en-US" sz="1200" b="1" dirty="0">
                <a:effectLst/>
              </a:rPr>
              <a:t>Download Roster"</a:t>
            </a:r>
            <a:r>
              <a:rPr lang="en-US" sz="1200" dirty="0">
                <a:effectLst/>
              </a:rPr>
              <a:t>. This will start the downloading process. </a:t>
            </a:r>
            <a:r>
              <a:rPr lang="en-US" sz="1200" kern="1200" dirty="0">
                <a:solidFill>
                  <a:schemeClr val="tx1"/>
                </a:solidFill>
                <a:effectLst/>
                <a:latin typeface="Times New Roman" pitchFamily="18" charset="0"/>
                <a:ea typeface="+mn-ea"/>
                <a:cs typeface="+mn-cs"/>
              </a:rPr>
              <a:t>    Status screens display in the lower left-hand corner to indicate progress.  The seven images will appear one at a time as the download progresses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On the DB2000 main page Click on “Download Roster” software will verify user rights and download latest roster, follow the steps to install roster. You are now ready to start entering your squadron history</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15</a:t>
            </a:fld>
            <a:endParaRPr lang="en-US" dirty="0"/>
          </a:p>
        </p:txBody>
      </p:sp>
    </p:spTree>
    <p:extLst>
      <p:ext uri="{BB962C8B-B14F-4D97-AF65-F5344CB8AC3E}">
        <p14:creationId xmlns:p14="http://schemas.microsoft.com/office/powerpoint/2010/main" val="584925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download complete this window pops up,, Click UPDATE</a:t>
            </a:r>
          </a:p>
        </p:txBody>
      </p:sp>
      <p:sp>
        <p:nvSpPr>
          <p:cNvPr id="4" name="Slide Number Placeholder 3"/>
          <p:cNvSpPr>
            <a:spLocks noGrp="1"/>
          </p:cNvSpPr>
          <p:nvPr>
            <p:ph type="sldNum" sz="quarter" idx="5"/>
          </p:nvPr>
        </p:nvSpPr>
        <p:spPr/>
        <p:txBody>
          <a:bodyPr/>
          <a:lstStyle/>
          <a:p>
            <a:fld id="{8DEEFB85-347C-4330-B72D-2C338817EEF8}" type="slidenum">
              <a:rPr lang="en-US" smtClean="0"/>
              <a:pPr/>
              <a:t>16</a:t>
            </a:fld>
            <a:endParaRPr lang="en-US" dirty="0"/>
          </a:p>
        </p:txBody>
      </p:sp>
    </p:spTree>
    <p:extLst>
      <p:ext uri="{BB962C8B-B14F-4D97-AF65-F5344CB8AC3E}">
        <p14:creationId xmlns:p14="http://schemas.microsoft.com/office/powerpoint/2010/main" val="297719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window, click “Tag Update” click Finish</a:t>
            </a:r>
          </a:p>
          <a:p>
            <a:endParaRPr lang="en-US" dirty="0"/>
          </a:p>
          <a:p>
            <a:r>
              <a:rPr lang="en-US" dirty="0"/>
              <a:t>You now have the latest roster</a:t>
            </a:r>
          </a:p>
        </p:txBody>
      </p:sp>
      <p:sp>
        <p:nvSpPr>
          <p:cNvPr id="4" name="Slide Number Placeholder 3"/>
          <p:cNvSpPr>
            <a:spLocks noGrp="1"/>
          </p:cNvSpPr>
          <p:nvPr>
            <p:ph type="sldNum" sz="quarter" idx="5"/>
          </p:nvPr>
        </p:nvSpPr>
        <p:spPr/>
        <p:txBody>
          <a:bodyPr/>
          <a:lstStyle/>
          <a:p>
            <a:fld id="{8DEEFB85-347C-4330-B72D-2C338817EEF8}" type="slidenum">
              <a:rPr lang="en-US" smtClean="0"/>
              <a:pPr/>
              <a:t>17</a:t>
            </a:fld>
            <a:endParaRPr lang="en-US" dirty="0"/>
          </a:p>
        </p:txBody>
      </p:sp>
    </p:spTree>
    <p:extLst>
      <p:ext uri="{BB962C8B-B14F-4D97-AF65-F5344CB8AC3E}">
        <p14:creationId xmlns:p14="http://schemas.microsoft.com/office/powerpoint/2010/main" val="1729962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This Image is with a squadron database open, file name is DBCRP.mdb the DB is for Data-Base and CRP my squadron initials or (Tag). If using UPDATER password all three forms are available select the correct one.</a:t>
            </a: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8DEEFB85-347C-4330-B72D-2C338817EEF8}" type="slidenum">
              <a:rPr lang="en-US" smtClean="0"/>
              <a:pPr/>
              <a:t>18</a:t>
            </a:fld>
            <a:endParaRPr lang="en-US" dirty="0"/>
          </a:p>
        </p:txBody>
      </p:sp>
    </p:spTree>
    <p:extLst>
      <p:ext uri="{BB962C8B-B14F-4D97-AF65-F5344CB8AC3E}">
        <p14:creationId xmlns:p14="http://schemas.microsoft.com/office/powerpoint/2010/main" val="3878630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 If the Historian is using the User password, note that there are screen differences. The only form listed will be the Historian’s Form. Also, the Upload Changes button will be missing from the menu bar. The absence of the from the menu bar does not affect the submission of the History Report.</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19</a:t>
            </a:fld>
            <a:endParaRPr lang="en-US" dirty="0"/>
          </a:p>
        </p:txBody>
      </p:sp>
    </p:spTree>
    <p:extLst>
      <p:ext uri="{BB962C8B-B14F-4D97-AF65-F5344CB8AC3E}">
        <p14:creationId xmlns:p14="http://schemas.microsoft.com/office/powerpoint/2010/main" val="1988730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this Power Point, there is a Historian Manual</a:t>
            </a:r>
          </a:p>
          <a:p>
            <a:endParaRPr lang="en-US" dirty="0"/>
          </a:p>
          <a:p>
            <a:r>
              <a:rPr lang="en-US" dirty="0"/>
              <a:t>Both can be found on the HADCom webpage</a:t>
            </a:r>
          </a:p>
        </p:txBody>
      </p:sp>
      <p:sp>
        <p:nvSpPr>
          <p:cNvPr id="4" name="Slide Number Placeholder 3"/>
          <p:cNvSpPr>
            <a:spLocks noGrp="1"/>
          </p:cNvSpPr>
          <p:nvPr>
            <p:ph type="sldNum" sz="quarter" idx="5"/>
          </p:nvPr>
        </p:nvSpPr>
        <p:spPr/>
        <p:txBody>
          <a:bodyPr/>
          <a:lstStyle/>
          <a:p>
            <a:fld id="{8DEEFB85-347C-4330-B72D-2C338817EEF8}" type="slidenum">
              <a:rPr lang="en-US" smtClean="0"/>
              <a:pPr/>
              <a:t>2</a:t>
            </a:fld>
            <a:endParaRPr lang="en-US" dirty="0"/>
          </a:p>
        </p:txBody>
      </p:sp>
    </p:spTree>
    <p:extLst>
      <p:ext uri="{BB962C8B-B14F-4D97-AF65-F5344CB8AC3E}">
        <p14:creationId xmlns:p14="http://schemas.microsoft.com/office/powerpoint/2010/main" val="2799880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The image is my district data base, the file name is DBD30.mdb same format in name D30 being the district.  Users with multiple databases please verify you are using correct data base. IF needed go to “File” select “Database Operation” and change primary database.</a:t>
            </a:r>
          </a:p>
        </p:txBody>
      </p:sp>
      <p:sp>
        <p:nvSpPr>
          <p:cNvPr id="4" name="Slide Number Placeholder 3"/>
          <p:cNvSpPr>
            <a:spLocks noGrp="1"/>
          </p:cNvSpPr>
          <p:nvPr>
            <p:ph type="sldNum" sz="quarter" idx="5"/>
          </p:nvPr>
        </p:nvSpPr>
        <p:spPr/>
        <p:txBody>
          <a:bodyPr/>
          <a:lstStyle/>
          <a:p>
            <a:fld id="{8DEEFB85-347C-4330-B72D-2C338817EEF8}" type="slidenum">
              <a:rPr lang="en-US" smtClean="0"/>
              <a:pPr/>
              <a:t>20</a:t>
            </a:fld>
            <a:endParaRPr lang="en-US" dirty="0"/>
          </a:p>
        </p:txBody>
      </p:sp>
    </p:spTree>
    <p:extLst>
      <p:ext uri="{BB962C8B-B14F-4D97-AF65-F5344CB8AC3E}">
        <p14:creationId xmlns:p14="http://schemas.microsoft.com/office/powerpoint/2010/main" val="184448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On the DB2000 main page click on “Forms” and from the drop-down menu select “Historian’s Form”. Just click on Historian’s Form. The guide will open in a new window.</a:t>
            </a:r>
          </a:p>
          <a:p>
            <a:r>
              <a:rPr lang="en-US" sz="1200" kern="1200" dirty="0">
                <a:solidFill>
                  <a:schemeClr val="tx1"/>
                </a:solidFill>
                <a:effectLst/>
                <a:latin typeface="Times New Roman" pitchFamily="18" charset="0"/>
                <a:ea typeface="+mn-ea"/>
                <a:cs typeface="+mn-cs"/>
              </a:rPr>
              <a:t>There are differences between the squadron and district reports.  Let’s start with the Squadron Report (H-701) screen. We will discuss District reports, form H702 after covering the squadron form.</a:t>
            </a: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8DEEFB85-347C-4330-B72D-2C338817EEF8}" type="slidenum">
              <a:rPr lang="en-US" smtClean="0"/>
              <a:pPr/>
              <a:t>21</a:t>
            </a:fld>
            <a:endParaRPr lang="en-US" dirty="0"/>
          </a:p>
        </p:txBody>
      </p:sp>
    </p:spTree>
    <p:extLst>
      <p:ext uri="{BB962C8B-B14F-4D97-AF65-F5344CB8AC3E}">
        <p14:creationId xmlns:p14="http://schemas.microsoft.com/office/powerpoint/2010/main" val="2032036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Viewing the whole screen at once it is hard to see some details, so we will enlarge each section as we go. The Screen divided into 5 sections. Above section 1 is a Menu bar with File, Report, Spell Check and Help.</a:t>
            </a:r>
          </a:p>
          <a:p>
            <a:r>
              <a:rPr lang="en-US" sz="1200" kern="1200" dirty="0">
                <a:solidFill>
                  <a:schemeClr val="tx1"/>
                </a:solidFill>
                <a:effectLst/>
                <a:latin typeface="Times New Roman" pitchFamily="18" charset="0"/>
                <a:ea typeface="+mn-ea"/>
                <a:cs typeface="+mn-cs"/>
              </a:rPr>
              <a:t> </a:t>
            </a:r>
            <a:r>
              <a:rPr lang="en-US" sz="1200" b="1" kern="1200" dirty="0">
                <a:solidFill>
                  <a:schemeClr val="tx1"/>
                </a:solidFill>
                <a:effectLst/>
                <a:latin typeface="Times New Roman" pitchFamily="18" charset="0"/>
                <a:ea typeface="+mn-ea"/>
                <a:cs typeface="+mn-cs"/>
              </a:rPr>
              <a:t>Section 1 </a:t>
            </a:r>
            <a:r>
              <a:rPr lang="en-US" sz="1200" kern="1200" dirty="0">
                <a:solidFill>
                  <a:schemeClr val="tx1"/>
                </a:solidFill>
                <a:effectLst/>
                <a:latin typeface="Times New Roman" pitchFamily="18" charset="0"/>
                <a:ea typeface="+mn-ea"/>
                <a:cs typeface="+mn-cs"/>
              </a:rPr>
              <a:t>is a drop-down menu for everyone in your database be it squadron or district.</a:t>
            </a:r>
          </a:p>
          <a:p>
            <a:r>
              <a:rPr lang="en-US" sz="1200" b="1" kern="1200" dirty="0">
                <a:solidFill>
                  <a:schemeClr val="tx1"/>
                </a:solidFill>
                <a:effectLst/>
                <a:latin typeface="Times New Roman" pitchFamily="18" charset="0"/>
                <a:ea typeface="+mn-ea"/>
                <a:cs typeface="+mn-cs"/>
              </a:rPr>
              <a:t>Section 2 </a:t>
            </a:r>
            <a:r>
              <a:rPr lang="en-US" sz="1200" kern="1200" dirty="0">
                <a:solidFill>
                  <a:schemeClr val="tx1"/>
                </a:solidFill>
                <a:effectLst/>
                <a:latin typeface="Times New Roman" pitchFamily="18" charset="0"/>
                <a:ea typeface="+mn-ea"/>
                <a:cs typeface="+mn-cs"/>
              </a:rPr>
              <a:t>contains Report Identification data such as the name of the historian, squadron identification, change of watch dates and membership statistics. </a:t>
            </a:r>
          </a:p>
          <a:p>
            <a:r>
              <a:rPr lang="en-US" sz="1200" b="1" kern="1200" dirty="0">
                <a:solidFill>
                  <a:schemeClr val="tx1"/>
                </a:solidFill>
                <a:effectLst/>
                <a:latin typeface="Times New Roman" pitchFamily="18" charset="0"/>
                <a:ea typeface="+mn-ea"/>
                <a:cs typeface="+mn-cs"/>
              </a:rPr>
              <a:t>Section 3 </a:t>
            </a:r>
            <a:r>
              <a:rPr lang="en-US" sz="1200" kern="1200" dirty="0">
                <a:solidFill>
                  <a:schemeClr val="tx1"/>
                </a:solidFill>
                <a:effectLst/>
                <a:latin typeface="Times New Roman" pitchFamily="18" charset="0"/>
                <a:ea typeface="+mn-ea"/>
                <a:cs typeface="+mn-cs"/>
              </a:rPr>
              <a:t>is a tally of students completing Education Classes. </a:t>
            </a:r>
          </a:p>
          <a:p>
            <a:r>
              <a:rPr lang="en-US" sz="1200" b="1" kern="1200" dirty="0">
                <a:solidFill>
                  <a:schemeClr val="tx1"/>
                </a:solidFill>
                <a:effectLst/>
                <a:latin typeface="Times New Roman" pitchFamily="18" charset="0"/>
                <a:ea typeface="+mn-ea"/>
                <a:cs typeface="+mn-cs"/>
              </a:rPr>
              <a:t>Section 4 </a:t>
            </a:r>
            <a:r>
              <a:rPr lang="en-US" sz="1200" kern="1200" dirty="0">
                <a:solidFill>
                  <a:schemeClr val="tx1"/>
                </a:solidFill>
                <a:effectLst/>
                <a:latin typeface="Times New Roman" pitchFamily="18" charset="0"/>
                <a:ea typeface="+mn-ea"/>
                <a:cs typeface="+mn-cs"/>
              </a:rPr>
              <a:t>- Member Recognized Name.</a:t>
            </a:r>
          </a:p>
          <a:p>
            <a:r>
              <a:rPr lang="en-US" sz="1200" b="1" kern="1200" dirty="0">
                <a:solidFill>
                  <a:schemeClr val="tx1"/>
                </a:solidFill>
                <a:effectLst/>
                <a:latin typeface="Times New Roman" pitchFamily="18" charset="0"/>
                <a:ea typeface="+mn-ea"/>
                <a:cs typeface="+mn-cs"/>
              </a:rPr>
              <a:t>Section 5 </a:t>
            </a:r>
            <a:r>
              <a:rPr lang="en-US" sz="1200" kern="1200" dirty="0">
                <a:solidFill>
                  <a:schemeClr val="tx1"/>
                </a:solidFill>
                <a:effectLst/>
                <a:latin typeface="Times New Roman" pitchFamily="18" charset="0"/>
                <a:ea typeface="+mn-ea"/>
                <a:cs typeface="+mn-cs"/>
              </a:rPr>
              <a:t>- Activities &amp; Awards.  The Historian’s Report is built by clicking on each radio button and completing the pop-up fields such as squadron/district officers, members serving in district/national positions, etc. As with the rest of DB2000, pressing Help on the menu bar will present explanations specific to the section/field that in which the cursor rests.</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22</a:t>
            </a:fld>
            <a:endParaRPr lang="en-US" dirty="0"/>
          </a:p>
        </p:txBody>
      </p:sp>
    </p:spTree>
    <p:extLst>
      <p:ext uri="{BB962C8B-B14F-4D97-AF65-F5344CB8AC3E}">
        <p14:creationId xmlns:p14="http://schemas.microsoft.com/office/powerpoint/2010/main" val="1349527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Menu bar click File on the </a:t>
            </a:r>
            <a:r>
              <a:rPr lang="en-US" sz="1200" kern="1200" dirty="0">
                <a:solidFill>
                  <a:schemeClr val="tx1"/>
                </a:solidFill>
                <a:effectLst/>
                <a:latin typeface="Times New Roman" pitchFamily="18" charset="0"/>
                <a:ea typeface="+mn-ea"/>
                <a:cs typeface="+mn-cs"/>
              </a:rPr>
              <a:t>drop-down menu Click ”Start a New H-701” Once COW dates are entered in Section 2  “Fill From DB2000” will fill or auto populate many fields in sections 2, 3 and 4. SAVE Current Changes often as you work and always before exiting the Historian’s Form. Do not confuse the SAVE function with ARCHIVE. Archives are discussed later.  For now, it is important to know that the  current Historian’s Form is stored in a separate database from the roster database.  Once the current year’s history has been started and the fields have been auto-filled, the DB2000 roster can be downloaded without impacting the Current Historian’s Report.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23</a:t>
            </a:fld>
            <a:endParaRPr lang="en-US" dirty="0"/>
          </a:p>
        </p:txBody>
      </p:sp>
    </p:spTree>
    <p:extLst>
      <p:ext uri="{BB962C8B-B14F-4D97-AF65-F5344CB8AC3E}">
        <p14:creationId xmlns:p14="http://schemas.microsoft.com/office/powerpoint/2010/main" val="3195463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Highlighted in red is the automatically generated file name for the current Historian’s report file name \h701_CRP.mdb. Where h701 denotes a squadron form the CRP is the squadron (Four Rivers) tag. A district file name would use h702 and district tag would be D </a:t>
            </a:r>
            <a:r>
              <a:rPr lang="en-US" sz="1200" i="1" kern="1200" dirty="0" err="1">
                <a:solidFill>
                  <a:schemeClr val="tx1"/>
                </a:solidFill>
                <a:effectLst/>
                <a:latin typeface="Times New Roman" pitchFamily="18" charset="0"/>
                <a:ea typeface="+mn-ea"/>
                <a:cs typeface="+mn-cs"/>
              </a:rPr>
              <a:t>nn</a:t>
            </a:r>
            <a:r>
              <a:rPr lang="en-US" sz="1200" i="1" kern="1200" dirty="0">
                <a:solidFill>
                  <a:schemeClr val="tx1"/>
                </a:solidFill>
                <a:effectLst/>
                <a:latin typeface="Times New Roman" pitchFamily="18" charset="0"/>
                <a:ea typeface="+mn-ea"/>
                <a:cs typeface="+mn-cs"/>
              </a:rPr>
              <a:t>.</a:t>
            </a:r>
            <a:endParaRPr lang="en-US"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24</a:t>
            </a:fld>
            <a:endParaRPr lang="en-US" dirty="0"/>
          </a:p>
        </p:txBody>
      </p:sp>
    </p:spTree>
    <p:extLst>
      <p:ext uri="{BB962C8B-B14F-4D97-AF65-F5344CB8AC3E}">
        <p14:creationId xmlns:p14="http://schemas.microsoft.com/office/powerpoint/2010/main" val="3013271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Report drop down menu “Preview and Print” prints out form H-701 and data entered. Submit Report Via Website Uploads the H-701 file to HQ computer as a text file</a:t>
            </a:r>
          </a:p>
          <a:p>
            <a:r>
              <a:rPr lang="en-US" sz="1200" kern="1200" dirty="0">
                <a:solidFill>
                  <a:schemeClr val="tx1"/>
                </a:solidFill>
                <a:effectLst/>
                <a:latin typeface="Times New Roman" pitchFamily="18" charset="0"/>
                <a:ea typeface="+mn-ea"/>
                <a:cs typeface="+mn-cs"/>
              </a:rPr>
              <a:t>Menu Bar Spell Check, spell checks and Help, Open help specific to the H-701 Form and is very well written and helpful. If you are the main screen it displays generic help, not help for Historian Form.</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25</a:t>
            </a:fld>
            <a:endParaRPr lang="en-US" dirty="0"/>
          </a:p>
        </p:txBody>
      </p:sp>
    </p:spTree>
    <p:extLst>
      <p:ext uri="{BB962C8B-B14F-4D97-AF65-F5344CB8AC3E}">
        <p14:creationId xmlns:p14="http://schemas.microsoft.com/office/powerpoint/2010/main" val="3494894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Section 1, DB2000 Member list has all the members in your squadron database. Large squadron or district databases may have a 1000 plus names, it is easier to type your name. All members with same surname will appear select preparers name. Or you can click down arrow an all names appear alphabetically just scroll to your name. Click “Add” your name and data will populate your name, rank and email in next section as they are entered in your database. </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26</a:t>
            </a:fld>
            <a:endParaRPr lang="en-US" dirty="0"/>
          </a:p>
        </p:txBody>
      </p:sp>
    </p:spTree>
    <p:extLst>
      <p:ext uri="{BB962C8B-B14F-4D97-AF65-F5344CB8AC3E}">
        <p14:creationId xmlns:p14="http://schemas.microsoft.com/office/powerpoint/2010/main" val="2243843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Section 2 verify populated data is correct. Click the Check mark next to submitting officer to auto populate submitters data If your squadron Incorporated, click the box. Enter watch year mmddyy, will covert to correct format. Enter your squadron publication name. in the menu bar under “File” select “Fill from DB2000. Note the text in blue, Values obtained from DB200 reflect its current status and may not be correct for this submission. Active Mar 1; New Senior, and MM’s, just click check mark and it populates what DB2000 has. MM’s may show zero:  These values are obtained by DB2000 if values are incorrect. They can be manually entered to override the auto-filled values.  This way, the total number of MM received could be entered; just don’t click the check because the auto-fill will overwrite the manual entry.  SUGGESTION: It is far easier to ask the commander or merit mark chairman how many merit marks were approved, add 1 for the commander and enter the total.</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27</a:t>
            </a:fld>
            <a:endParaRPr lang="en-US" dirty="0"/>
          </a:p>
        </p:txBody>
      </p:sp>
    </p:spTree>
    <p:extLst>
      <p:ext uri="{BB962C8B-B14F-4D97-AF65-F5344CB8AC3E}">
        <p14:creationId xmlns:p14="http://schemas.microsoft.com/office/powerpoint/2010/main" val="4129762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Menu bar click File on the </a:t>
            </a:r>
            <a:r>
              <a:rPr lang="en-US" sz="1200" kern="1200" dirty="0">
                <a:solidFill>
                  <a:schemeClr val="tx1"/>
                </a:solidFill>
                <a:effectLst/>
                <a:latin typeface="Times New Roman" pitchFamily="18" charset="0"/>
                <a:ea typeface="+mn-ea"/>
                <a:cs typeface="+mn-cs"/>
              </a:rPr>
              <a:t>drop-down menu Click ”Start a New H-701” Once COW dates are entered in Section 2  “Fill From DB2000” will fill or auto populate many fields in sections 2, 3 and 4. SAVE Current Changes often as you work and always before exiting the Historian’s Form. Do not confuse the SAVE function with ARCHIVE. Archives are discussed later.  For now, it is important to know that the  current Historian’s Form is stored in a separate database from the roster database.  Once the current year’s history has been started and the fields have been auto-filled, the DB2000 roster can be downloaded without impacting the Current Historian’s Report.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28</a:t>
            </a:fld>
            <a:endParaRPr lang="en-US" dirty="0"/>
          </a:p>
        </p:txBody>
      </p:sp>
    </p:spTree>
    <p:extLst>
      <p:ext uri="{BB962C8B-B14F-4D97-AF65-F5344CB8AC3E}">
        <p14:creationId xmlns:p14="http://schemas.microsoft.com/office/powerpoint/2010/main" val="2885573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 with date zoomed in, showing date in numeric Format </a:t>
            </a:r>
          </a:p>
          <a:p>
            <a:r>
              <a:rPr lang="en-US" b="1" dirty="0"/>
              <a:t>032421 auto shows as Mar 25, 2022</a:t>
            </a:r>
          </a:p>
        </p:txBody>
      </p:sp>
      <p:sp>
        <p:nvSpPr>
          <p:cNvPr id="4" name="Slide Number Placeholder 3"/>
          <p:cNvSpPr>
            <a:spLocks noGrp="1"/>
          </p:cNvSpPr>
          <p:nvPr>
            <p:ph type="sldNum" sz="quarter" idx="5"/>
          </p:nvPr>
        </p:nvSpPr>
        <p:spPr/>
        <p:txBody>
          <a:bodyPr/>
          <a:lstStyle/>
          <a:p>
            <a:fld id="{8DEEFB85-347C-4330-B72D-2C338817EEF8}" type="slidenum">
              <a:rPr lang="en-US" smtClean="0"/>
              <a:pPr/>
              <a:t>29</a:t>
            </a:fld>
            <a:endParaRPr lang="en-US" dirty="0"/>
          </a:p>
        </p:txBody>
      </p:sp>
    </p:spTree>
    <p:extLst>
      <p:ext uri="{BB962C8B-B14F-4D97-AF65-F5344CB8AC3E}">
        <p14:creationId xmlns:p14="http://schemas.microsoft.com/office/powerpoint/2010/main" val="2757226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Annually the Squadron Historian fills out a form </a:t>
            </a:r>
            <a:r>
              <a:rPr lang="en-US" b="1" dirty="0"/>
              <a:t>H-701</a:t>
            </a:r>
            <a:r>
              <a:rPr lang="en-US" dirty="0"/>
              <a:t> using DB2000. Typically this is done the first 30 days following COW. The District Historian fills out </a:t>
            </a:r>
            <a:r>
              <a:rPr lang="en-US" b="1" dirty="0"/>
              <a:t>H-702</a:t>
            </a:r>
            <a:r>
              <a:rPr lang="en-US" dirty="0"/>
              <a:t> form using DB2000. The difference between Squadron and District Histories will be covered later. Any word denoting a unit of </a:t>
            </a:r>
            <a:r>
              <a:rPr lang="en-US" b="1" dirty="0"/>
              <a:t>United States Power Squadron, America’s Boating Club </a:t>
            </a:r>
            <a:r>
              <a:rPr lang="en-US" dirty="0"/>
              <a:t>used in this power point shall apply equally to either unit be it squadron or district as the context may require. </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a:t>
            </a:fld>
            <a:endParaRPr lang="en-US" dirty="0"/>
          </a:p>
        </p:txBody>
      </p:sp>
    </p:spTree>
    <p:extLst>
      <p:ext uri="{BB962C8B-B14F-4D97-AF65-F5344CB8AC3E}">
        <p14:creationId xmlns:p14="http://schemas.microsoft.com/office/powerpoint/2010/main" val="3225031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Section 3 Just click in checkmarks it will import correct numbers, or They can be manually entered to override the auto-filled values; just don’t click the check because the auto-fill will overwrite the manual entry. Exception Public boating course select course(s) taught and enter # of students per SEO or Ed reports. </a:t>
            </a:r>
          </a:p>
          <a:p>
            <a:r>
              <a:rPr lang="en-US" sz="1200" kern="1200" dirty="0">
                <a:solidFill>
                  <a:schemeClr val="tx1"/>
                </a:solidFill>
                <a:effectLst/>
                <a:latin typeface="Times New Roman" pitchFamily="18" charset="0"/>
                <a:ea typeface="+mn-ea"/>
                <a:cs typeface="+mn-cs"/>
              </a:rPr>
              <a:t>Tip: if you mouse over the abbreviations the full name appears next to it.</a:t>
            </a:r>
          </a:p>
          <a:p>
            <a:r>
              <a:rPr lang="en-US" sz="1200" kern="1200" dirty="0">
                <a:solidFill>
                  <a:schemeClr val="tx1"/>
                </a:solidFill>
                <a:effectLst/>
                <a:latin typeface="Times New Roman" pitchFamily="18" charset="0"/>
                <a:ea typeface="+mn-ea"/>
                <a:cs typeface="+mn-cs"/>
              </a:rPr>
              <a:t>Hovering mouse pointer over SS it shows Skipper Saver.</a:t>
            </a:r>
          </a:p>
        </p:txBody>
      </p:sp>
      <p:sp>
        <p:nvSpPr>
          <p:cNvPr id="4" name="Slide Number Placeholder 3"/>
          <p:cNvSpPr>
            <a:spLocks noGrp="1"/>
          </p:cNvSpPr>
          <p:nvPr>
            <p:ph type="sldNum" sz="quarter" idx="5"/>
          </p:nvPr>
        </p:nvSpPr>
        <p:spPr/>
        <p:txBody>
          <a:bodyPr/>
          <a:lstStyle/>
          <a:p>
            <a:fld id="{8DEEFB85-347C-4330-B72D-2C338817EEF8}" type="slidenum">
              <a:rPr lang="en-US" smtClean="0"/>
              <a:pPr/>
              <a:t>30</a:t>
            </a:fld>
            <a:endParaRPr lang="en-US" dirty="0"/>
          </a:p>
        </p:txBody>
      </p:sp>
    </p:spTree>
    <p:extLst>
      <p:ext uri="{BB962C8B-B14F-4D97-AF65-F5344CB8AC3E}">
        <p14:creationId xmlns:p14="http://schemas.microsoft.com/office/powerpoint/2010/main" val="1043826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Times New Roman" pitchFamily="18" charset="0"/>
                <a:ea typeface="+mn-ea"/>
                <a:cs typeface="+mn-cs"/>
              </a:rPr>
              <a:t>Section Four, members recognized by name. Uses name drop down list from section 1 Select one of 8 categories and will bring up a box for members. Clicking Squadron will give you Bridge and Committees.  Upon opening it will import information submitted on your squadrons’ OD2. The more information on OD2 the easier this section is to complete.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none" kern="1200" dirty="0">
                <a:solidFill>
                  <a:srgbClr val="FF0000"/>
                </a:solidFill>
                <a:effectLst/>
                <a:latin typeface="Times New Roman" pitchFamily="18" charset="0"/>
                <a:ea typeface="+mn-ea"/>
                <a:cs typeface="+mn-cs"/>
              </a:rPr>
              <a:t>Without an update DB2000 will not support the changes that the latest  model bylaws support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u="sng" kern="1200" dirty="0">
              <a:solidFill>
                <a:schemeClr val="tx1"/>
              </a:solidFill>
              <a:effectLst/>
              <a:latin typeface="Times New Roman" pitchFamily="18" charset="0"/>
              <a:ea typeface="+mn-ea"/>
              <a:cs typeface="+mn-cs"/>
            </a:endParaRPr>
          </a:p>
          <a:p>
            <a:r>
              <a:rPr lang="en-US" sz="1200" b="1" u="sng" kern="1200" dirty="0">
                <a:solidFill>
                  <a:schemeClr val="tx1"/>
                </a:solidFill>
                <a:effectLst/>
                <a:latin typeface="Times New Roman" pitchFamily="18" charset="0"/>
                <a:ea typeface="+mn-ea"/>
                <a:cs typeface="+mn-cs"/>
              </a:rPr>
              <a:t>Categories;</a:t>
            </a:r>
            <a:r>
              <a:rPr lang="en-US" sz="1200" u="sng" kern="1200" dirty="0">
                <a:solidFill>
                  <a:schemeClr val="tx1"/>
                </a:solidFill>
                <a:effectLst/>
                <a:latin typeface="Times New Roman" pitchFamily="18" charset="0"/>
                <a:ea typeface="+mn-ea"/>
                <a:cs typeface="+mn-cs"/>
              </a:rPr>
              <a:t> </a:t>
            </a:r>
            <a:r>
              <a:rPr lang="en-US" sz="1200" b="1" u="sng" kern="1200" dirty="0">
                <a:solidFill>
                  <a:schemeClr val="tx1"/>
                </a:solidFill>
                <a:effectLst/>
                <a:latin typeface="Times New Roman" pitchFamily="18" charset="0"/>
                <a:ea typeface="+mn-ea"/>
                <a:cs typeface="+mn-cs"/>
              </a:rPr>
              <a:t>Squadron: </a:t>
            </a:r>
            <a:r>
              <a:rPr lang="en-US" sz="1200" u="sng" kern="1200" dirty="0">
                <a:solidFill>
                  <a:schemeClr val="tx1"/>
                </a:solidFill>
                <a:effectLst/>
                <a:latin typeface="Times New Roman" pitchFamily="18" charset="0"/>
                <a:ea typeface="+mn-ea"/>
                <a:cs typeface="+mn-cs"/>
              </a:rPr>
              <a:t>Members having squadron office. </a:t>
            </a:r>
            <a:r>
              <a:rPr lang="en-US" sz="1200" b="1" u="sng" kern="1200" dirty="0">
                <a:solidFill>
                  <a:schemeClr val="tx1"/>
                </a:solidFill>
                <a:effectLst/>
                <a:latin typeface="Times New Roman" pitchFamily="18" charset="0"/>
                <a:ea typeface="+mn-ea"/>
                <a:cs typeface="+mn-cs"/>
              </a:rPr>
              <a:t>District: </a:t>
            </a:r>
            <a:r>
              <a:rPr lang="en-US" sz="1200" u="sng" kern="1200" dirty="0">
                <a:solidFill>
                  <a:schemeClr val="tx1"/>
                </a:solidFill>
                <a:effectLst/>
                <a:latin typeface="Times New Roman" pitchFamily="18" charset="0"/>
                <a:ea typeface="+mn-ea"/>
                <a:cs typeface="+mn-cs"/>
              </a:rPr>
              <a:t>Members having district office. </a:t>
            </a:r>
            <a:r>
              <a:rPr lang="en-US" sz="1200" b="1" u="sng" kern="1200" dirty="0">
                <a:solidFill>
                  <a:schemeClr val="tx1"/>
                </a:solidFill>
                <a:effectLst/>
                <a:latin typeface="Times New Roman" pitchFamily="18" charset="0"/>
                <a:ea typeface="+mn-ea"/>
                <a:cs typeface="+mn-cs"/>
              </a:rPr>
              <a:t>National: </a:t>
            </a:r>
            <a:r>
              <a:rPr lang="en-US" sz="1200" u="sng" kern="1200" dirty="0">
                <a:solidFill>
                  <a:schemeClr val="tx1"/>
                </a:solidFill>
                <a:effectLst/>
                <a:latin typeface="Times New Roman" pitchFamily="18" charset="0"/>
                <a:ea typeface="+mn-ea"/>
                <a:cs typeface="+mn-cs"/>
              </a:rPr>
              <a:t>Members having national office. </a:t>
            </a:r>
            <a:r>
              <a:rPr lang="en-US" sz="1200" b="1" u="sng" kern="1200" dirty="0">
                <a:solidFill>
                  <a:schemeClr val="tx1"/>
                </a:solidFill>
                <a:effectLst/>
                <a:latin typeface="Times New Roman" pitchFamily="18" charset="0"/>
                <a:ea typeface="+mn-ea"/>
                <a:cs typeface="+mn-cs"/>
              </a:rPr>
              <a:t>Deceased: </a:t>
            </a:r>
            <a:r>
              <a:rPr lang="en-US" sz="1200" u="sng" kern="1200" dirty="0">
                <a:solidFill>
                  <a:schemeClr val="tx1"/>
                </a:solidFill>
                <a:effectLst/>
                <a:latin typeface="Times New Roman" pitchFamily="18" charset="0"/>
                <a:ea typeface="+mn-ea"/>
                <a:cs typeface="+mn-cs"/>
              </a:rPr>
              <a:t>Members that died during the report period. </a:t>
            </a:r>
            <a:r>
              <a:rPr lang="en-US" sz="1200" b="1" u="sng" kern="1200" dirty="0">
                <a:solidFill>
                  <a:schemeClr val="tx1"/>
                </a:solidFill>
                <a:effectLst/>
                <a:latin typeface="Times New Roman" pitchFamily="18" charset="0"/>
                <a:ea typeface="+mn-ea"/>
                <a:cs typeface="+mn-cs"/>
              </a:rPr>
              <a:t>New 25: </a:t>
            </a:r>
            <a:r>
              <a:rPr lang="en-US" sz="1200" u="sng" kern="1200" dirty="0">
                <a:solidFill>
                  <a:schemeClr val="tx1"/>
                </a:solidFill>
                <a:effectLst/>
                <a:latin typeface="Times New Roman" pitchFamily="18" charset="0"/>
                <a:ea typeface="+mn-ea"/>
                <a:cs typeface="+mn-cs"/>
              </a:rPr>
              <a:t>Members reaching 25 year membership anniversary. </a:t>
            </a:r>
            <a:r>
              <a:rPr lang="en-US" sz="1200" b="1" u="sng" kern="1200" dirty="0">
                <a:solidFill>
                  <a:schemeClr val="tx1"/>
                </a:solidFill>
                <a:effectLst/>
                <a:latin typeface="Times New Roman" pitchFamily="18" charset="0"/>
                <a:ea typeface="+mn-ea"/>
                <a:cs typeface="+mn-cs"/>
              </a:rPr>
              <a:t>New Life: </a:t>
            </a:r>
            <a:r>
              <a:rPr lang="en-US" sz="1200" u="sng" kern="1200" dirty="0">
                <a:solidFill>
                  <a:schemeClr val="tx1"/>
                </a:solidFill>
                <a:effectLst/>
                <a:latin typeface="Times New Roman" pitchFamily="18" charset="0"/>
                <a:ea typeface="+mn-ea"/>
                <a:cs typeface="+mn-cs"/>
              </a:rPr>
              <a:t>Members receiving their 25</a:t>
            </a:r>
            <a:r>
              <a:rPr lang="en-US" sz="1200" u="sng" kern="1200" baseline="30000" dirty="0">
                <a:solidFill>
                  <a:schemeClr val="tx1"/>
                </a:solidFill>
                <a:effectLst/>
                <a:latin typeface="Times New Roman" pitchFamily="18" charset="0"/>
                <a:ea typeface="+mn-ea"/>
                <a:cs typeface="+mn-cs"/>
              </a:rPr>
              <a:t>th</a:t>
            </a:r>
            <a:r>
              <a:rPr lang="en-US" sz="1200" u="sng" kern="1200" dirty="0">
                <a:solidFill>
                  <a:schemeClr val="tx1"/>
                </a:solidFill>
                <a:effectLst/>
                <a:latin typeface="Times New Roman" pitchFamily="18" charset="0"/>
                <a:ea typeface="+mn-ea"/>
                <a:cs typeface="+mn-cs"/>
              </a:rPr>
              <a:t> merit mark. Life member.</a:t>
            </a:r>
            <a:r>
              <a:rPr lang="en-US" sz="1200" b="1" u="sng" kern="1200" dirty="0">
                <a:solidFill>
                  <a:schemeClr val="tx1"/>
                </a:solidFill>
                <a:effectLst/>
                <a:latin typeface="Times New Roman" pitchFamily="18" charset="0"/>
                <a:ea typeface="+mn-ea"/>
                <a:cs typeface="+mn-cs"/>
              </a:rPr>
              <a:t> New senior: </a:t>
            </a:r>
            <a:r>
              <a:rPr lang="en-US" sz="1200" u="sng" kern="1200" dirty="0">
                <a:solidFill>
                  <a:schemeClr val="tx1"/>
                </a:solidFill>
                <a:effectLst/>
                <a:latin typeface="Times New Roman" pitchFamily="18" charset="0"/>
                <a:ea typeface="+mn-ea"/>
                <a:cs typeface="+mn-cs"/>
              </a:rPr>
              <a:t>Members receiving their 5</a:t>
            </a:r>
            <a:r>
              <a:rPr lang="en-US" sz="1200" u="sng" kern="1200" baseline="30000" dirty="0">
                <a:solidFill>
                  <a:schemeClr val="tx1"/>
                </a:solidFill>
                <a:effectLst/>
                <a:latin typeface="Times New Roman" pitchFamily="18" charset="0"/>
                <a:ea typeface="+mn-ea"/>
                <a:cs typeface="+mn-cs"/>
              </a:rPr>
              <a:t>th</a:t>
            </a:r>
            <a:r>
              <a:rPr lang="en-US" sz="1200" u="sng" kern="1200" dirty="0">
                <a:solidFill>
                  <a:schemeClr val="tx1"/>
                </a:solidFill>
                <a:effectLst/>
                <a:latin typeface="Times New Roman" pitchFamily="18" charset="0"/>
                <a:ea typeface="+mn-ea"/>
                <a:cs typeface="+mn-cs"/>
              </a:rPr>
              <a:t> merit mark. Senior member.</a:t>
            </a:r>
            <a:r>
              <a:rPr lang="en-US" sz="1200" b="1" u="sng" kern="1200" dirty="0">
                <a:solidFill>
                  <a:schemeClr val="tx1"/>
                </a:solidFill>
                <a:effectLst/>
                <a:latin typeface="Times New Roman" pitchFamily="18" charset="0"/>
                <a:ea typeface="+mn-ea"/>
                <a:cs typeface="+mn-cs"/>
              </a:rPr>
              <a:t> New SN: </a:t>
            </a:r>
            <a:r>
              <a:rPr lang="en-US" sz="1200" u="sng" kern="1200" dirty="0">
                <a:solidFill>
                  <a:schemeClr val="tx1"/>
                </a:solidFill>
                <a:effectLst/>
                <a:latin typeface="Times New Roman" pitchFamily="18" charset="0"/>
                <a:ea typeface="+mn-ea"/>
                <a:cs typeface="+mn-cs"/>
              </a:rPr>
              <a:t>Members achieving the grade of senior Navigator.</a:t>
            </a:r>
          </a:p>
          <a:p>
            <a:r>
              <a:rPr lang="en-US" sz="1200" u="sng" kern="1200" dirty="0">
                <a:solidFill>
                  <a:schemeClr val="tx1"/>
                </a:solidFill>
                <a:effectLst/>
                <a:latin typeface="Times New Roman" pitchFamily="18" charset="0"/>
                <a:ea typeface="+mn-ea"/>
                <a:cs typeface="+mn-cs"/>
              </a:rPr>
              <a:t>Each of the eight categories, when you click on title it is high-lighted and new pop up box </a:t>
            </a:r>
          </a:p>
          <a:p>
            <a:r>
              <a:rPr lang="en-US" sz="1200" u="sng" kern="1200" dirty="0">
                <a:solidFill>
                  <a:schemeClr val="tx1"/>
                </a:solidFill>
                <a:effectLst/>
                <a:latin typeface="Times New Roman" pitchFamily="18" charset="0"/>
                <a:ea typeface="+mn-ea"/>
                <a:cs typeface="+mn-cs"/>
              </a:rPr>
              <a:t>In this slide “Squadron has been selected, the name is highlighted and Officers for squadron, It will show what was submitted on OD-2, Cert#, Name Rank and Grade</a:t>
            </a:r>
            <a:endParaRPr lang="en-US" u="sng"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31</a:t>
            </a:fld>
            <a:endParaRPr lang="en-US" dirty="0"/>
          </a:p>
        </p:txBody>
      </p:sp>
    </p:spTree>
    <p:extLst>
      <p:ext uri="{BB962C8B-B14F-4D97-AF65-F5344CB8AC3E}">
        <p14:creationId xmlns:p14="http://schemas.microsoft.com/office/powerpoint/2010/main" val="1552231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Section 5 is the Activities and Awards. </a:t>
            </a:r>
          </a:p>
          <a:p>
            <a:r>
              <a:rPr lang="en-US" sz="1200" kern="1200" dirty="0">
                <a:solidFill>
                  <a:schemeClr val="tx1"/>
                </a:solidFill>
                <a:effectLst/>
                <a:latin typeface="Times New Roman" pitchFamily="18" charset="0"/>
                <a:ea typeface="+mn-ea"/>
                <a:cs typeface="+mn-cs"/>
              </a:rPr>
              <a:t>Activities Categories; Meetings, Boating Events, Co-Op Charting, District Affairs, National Affairs, Community Affairs, VSC, and Other Information.</a:t>
            </a:r>
          </a:p>
          <a:p>
            <a:r>
              <a:rPr lang="en-US" sz="1200" kern="1200" dirty="0">
                <a:solidFill>
                  <a:schemeClr val="tx1"/>
                </a:solidFill>
                <a:effectLst/>
                <a:latin typeface="Times New Roman" pitchFamily="18" charset="0"/>
                <a:ea typeface="+mn-ea"/>
                <a:cs typeface="+mn-cs"/>
              </a:rPr>
              <a:t>Awards Categories; Squadron, District, National Community and Other</a:t>
            </a:r>
          </a:p>
          <a:p>
            <a:r>
              <a:rPr lang="en-US" sz="1200" kern="1200" dirty="0">
                <a:solidFill>
                  <a:schemeClr val="tx1"/>
                </a:solidFill>
                <a:effectLst/>
                <a:latin typeface="Times New Roman" pitchFamily="18" charset="0"/>
                <a:ea typeface="+mn-ea"/>
                <a:cs typeface="+mn-cs"/>
              </a:rPr>
              <a:t>As in Section 4 clicking on individual category the title is high-lighted and new window appears for entering text. Once a category has been selected the Activities and Awards is replaced by a more detail description for that category</a:t>
            </a:r>
          </a:p>
          <a:p>
            <a:r>
              <a:rPr lang="en-US" sz="1200" kern="1200" dirty="0">
                <a:solidFill>
                  <a:schemeClr val="tx1"/>
                </a:solidFill>
                <a:effectLst/>
                <a:latin typeface="Times New Roman" pitchFamily="18" charset="0"/>
                <a:ea typeface="+mn-ea"/>
                <a:cs typeface="+mn-cs"/>
              </a:rPr>
              <a:t>Example Category Meetings: Number of Exec boards and General, Lunches, Dinners, Cow, Guests. I cut and paste from minutes, date, location, number attending and a quick highlight.</a:t>
            </a:r>
          </a:p>
          <a:p>
            <a:r>
              <a:rPr lang="en-US" sz="1200" kern="1200" dirty="0">
                <a:solidFill>
                  <a:schemeClr val="tx1"/>
                </a:solidFill>
                <a:effectLst/>
                <a:latin typeface="Times New Roman" pitchFamily="18" charset="0"/>
                <a:ea typeface="+mn-ea"/>
                <a:cs typeface="+mn-cs"/>
              </a:rPr>
              <a:t>You may wish to keep a word file as the year goes on and take the write-ups on awards and meeting as they happen then use the COPY and Paste function. Depending of software and version some formatting maybe lost.</a:t>
            </a:r>
          </a:p>
          <a:p>
            <a:r>
              <a:rPr lang="en-US" sz="1200" b="1" kern="1200" dirty="0">
                <a:solidFill>
                  <a:schemeClr val="tx1"/>
                </a:solidFill>
                <a:effectLst/>
                <a:latin typeface="Times New Roman" pitchFamily="18" charset="0"/>
                <a:ea typeface="+mn-ea"/>
                <a:cs typeface="+mn-cs"/>
              </a:rPr>
              <a:t>TIP:</a:t>
            </a:r>
            <a:r>
              <a:rPr lang="en-US" sz="1200" kern="1200" dirty="0">
                <a:solidFill>
                  <a:schemeClr val="tx1"/>
                </a:solidFill>
                <a:effectLst/>
                <a:latin typeface="Times New Roman" pitchFamily="18" charset="0"/>
                <a:ea typeface="+mn-ea"/>
                <a:cs typeface="+mn-cs"/>
              </a:rPr>
              <a:t> The formatting capabilities of the narrative text box are quite limited. If the text is originally prepared in "</a:t>
            </a:r>
            <a:r>
              <a:rPr lang="en-US" sz="1200" kern="1200" dirty="0" err="1">
                <a:solidFill>
                  <a:schemeClr val="tx1"/>
                </a:solidFill>
                <a:effectLst/>
                <a:latin typeface="Times New Roman" pitchFamily="18" charset="0"/>
                <a:ea typeface="+mn-ea"/>
                <a:cs typeface="+mn-cs"/>
              </a:rPr>
              <a:t>Wordpad</a:t>
            </a:r>
            <a:r>
              <a:rPr lang="en-US" sz="1200" kern="1200" dirty="0">
                <a:solidFill>
                  <a:schemeClr val="tx1"/>
                </a:solidFill>
                <a:effectLst/>
                <a:latin typeface="Times New Roman" pitchFamily="18" charset="0"/>
                <a:ea typeface="+mn-ea"/>
                <a:cs typeface="+mn-cs"/>
              </a:rPr>
              <a:t>" or "Notepad" and then pasted into the narrative box, tabs will be maintained.</a:t>
            </a:r>
          </a:p>
          <a:p>
            <a:r>
              <a:rPr lang="en-US" sz="1200" b="1" kern="1200" dirty="0">
                <a:solidFill>
                  <a:schemeClr val="tx1"/>
                </a:solidFill>
                <a:effectLst/>
                <a:latin typeface="Times New Roman" pitchFamily="18" charset="0"/>
                <a:ea typeface="+mn-ea"/>
                <a:cs typeface="+mn-cs"/>
              </a:rPr>
              <a:t>Adding a member name to a narrative</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Click on the "Add" button. This places the name on the clipboard</a:t>
            </a:r>
          </a:p>
          <a:p>
            <a:r>
              <a:rPr lang="en-US" sz="1200" kern="1200" dirty="0">
                <a:solidFill>
                  <a:schemeClr val="tx1"/>
                </a:solidFill>
                <a:effectLst/>
                <a:latin typeface="Times New Roman" pitchFamily="18" charset="0"/>
                <a:ea typeface="+mn-ea"/>
                <a:cs typeface="+mn-cs"/>
              </a:rPr>
              <a:t> Locate the cursor at the insertion point and type "Ctrl + V" or "Shift + Insert" to paste. </a:t>
            </a:r>
          </a:p>
          <a:p>
            <a:r>
              <a:rPr lang="en-US" sz="1200" b="1" kern="1200" dirty="0">
                <a:solidFill>
                  <a:schemeClr val="tx1"/>
                </a:solidFill>
                <a:effectLst/>
                <a:latin typeface="Times New Roman" pitchFamily="18" charset="0"/>
                <a:ea typeface="+mn-ea"/>
                <a:cs typeface="+mn-cs"/>
              </a:rPr>
              <a:t>Note:</a:t>
            </a:r>
            <a:r>
              <a:rPr lang="en-US" sz="1200" kern="1200" dirty="0">
                <a:solidFill>
                  <a:schemeClr val="tx1"/>
                </a:solidFill>
                <a:effectLst/>
                <a:latin typeface="Times New Roman" pitchFamily="18" charset="0"/>
                <a:ea typeface="+mn-ea"/>
                <a:cs typeface="+mn-cs"/>
              </a:rPr>
              <a:t> If you chose to insert a name while typing narrative the cursor should already be positioned. Rank, name and grade are inserted and may be edited as necessary for the report.</a:t>
            </a:r>
          </a:p>
          <a:p>
            <a:r>
              <a:rPr lang="en-US" sz="1200" b="1" kern="1200" dirty="0">
                <a:solidFill>
                  <a:schemeClr val="tx1"/>
                </a:solidFill>
                <a:effectLst/>
                <a:latin typeface="Times New Roman" pitchFamily="18" charset="0"/>
                <a:ea typeface="+mn-ea"/>
                <a:cs typeface="+mn-cs"/>
              </a:rPr>
              <a:t>Note:</a:t>
            </a:r>
            <a:r>
              <a:rPr lang="en-US" sz="1200" kern="1200" dirty="0">
                <a:solidFill>
                  <a:schemeClr val="tx1"/>
                </a:solidFill>
                <a:effectLst/>
                <a:latin typeface="Times New Roman" pitchFamily="18" charset="0"/>
                <a:ea typeface="+mn-ea"/>
                <a:cs typeface="+mn-cs"/>
              </a:rPr>
              <a:t> You could also right click the mouse to raise the Windows® edit dialog. Click "paste’ to insert name. </a:t>
            </a:r>
            <a:br>
              <a:rPr lang="en-US" sz="1200" kern="1200" dirty="0">
                <a:solidFill>
                  <a:schemeClr val="tx1"/>
                </a:solidFill>
                <a:effectLst/>
                <a:latin typeface="Times New Roman" pitchFamily="18" charset="0"/>
                <a:ea typeface="+mn-ea"/>
                <a:cs typeface="+mn-cs"/>
              </a:rPr>
            </a:br>
            <a:r>
              <a:rPr lang="en-US" sz="1200" kern="1200">
                <a:solidFill>
                  <a:schemeClr val="tx1"/>
                </a:solidFill>
                <a:effectLst/>
                <a:latin typeface="Times New Roman" pitchFamily="18" charset="0"/>
                <a:ea typeface="+mn-ea"/>
                <a:cs typeface="+mn-cs"/>
              </a:rPr>
              <a:t>This edit dialog may be used for any cut/copy/paste narrative activities.</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32</a:t>
            </a:fld>
            <a:endParaRPr lang="en-US" dirty="0"/>
          </a:p>
        </p:txBody>
      </p:sp>
    </p:spTree>
    <p:extLst>
      <p:ext uri="{BB962C8B-B14F-4D97-AF65-F5344CB8AC3E}">
        <p14:creationId xmlns:p14="http://schemas.microsoft.com/office/powerpoint/2010/main" val="4159973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Information, </a:t>
            </a:r>
          </a:p>
          <a:p>
            <a:r>
              <a:rPr lang="en-US" b="1" dirty="0"/>
              <a:t>Education </a:t>
            </a:r>
            <a:r>
              <a:rPr lang="en-US" dirty="0"/>
              <a:t>not recognized or covered in Section 3 ; Seminars and Boat Operators Certification as examples</a:t>
            </a:r>
          </a:p>
          <a:p>
            <a:endParaRPr lang="en-US" dirty="0"/>
          </a:p>
          <a:p>
            <a:r>
              <a:rPr lang="en-US" b="1" dirty="0"/>
              <a:t> Non-Traditional Offices, </a:t>
            </a:r>
            <a:r>
              <a:rPr lang="en-US" dirty="0"/>
              <a:t>Simplified structure from new model bylaws</a:t>
            </a:r>
          </a:p>
          <a:p>
            <a:endParaRPr lang="en-US" dirty="0"/>
          </a:p>
          <a:p>
            <a:r>
              <a:rPr lang="en-US" dirty="0"/>
              <a:t> </a:t>
            </a:r>
            <a:r>
              <a:rPr lang="en-US" b="1" dirty="0"/>
              <a:t>Merit Marks ; </a:t>
            </a:r>
            <a:r>
              <a:rPr lang="en-US" b="0" dirty="0"/>
              <a:t> list of members awarded a merit mark this bridge year and their total number of merit marks</a:t>
            </a:r>
          </a:p>
          <a:p>
            <a:endParaRPr lang="en-US" b="0" dirty="0"/>
          </a:p>
          <a:p>
            <a:endParaRPr lang="en-US" b="0" dirty="0"/>
          </a:p>
          <a:p>
            <a:r>
              <a:rPr lang="en-US" b="1" dirty="0"/>
              <a:t>Remember “Cut &amp; Paste” works here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33</a:t>
            </a:fld>
            <a:endParaRPr lang="en-US" dirty="0"/>
          </a:p>
        </p:txBody>
      </p:sp>
    </p:spTree>
    <p:extLst>
      <p:ext uri="{BB962C8B-B14F-4D97-AF65-F5344CB8AC3E}">
        <p14:creationId xmlns:p14="http://schemas.microsoft.com/office/powerpoint/2010/main" val="1329349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an award received by squadron from National, Division 1 honorable mentions growth award, This is adequate but does it tell the full story?</a:t>
            </a:r>
          </a:p>
        </p:txBody>
      </p:sp>
      <p:sp>
        <p:nvSpPr>
          <p:cNvPr id="4" name="Slide Number Placeholder 3"/>
          <p:cNvSpPr>
            <a:spLocks noGrp="1"/>
          </p:cNvSpPr>
          <p:nvPr>
            <p:ph type="sldNum" sz="quarter" idx="5"/>
          </p:nvPr>
        </p:nvSpPr>
        <p:spPr/>
        <p:txBody>
          <a:bodyPr/>
          <a:lstStyle/>
          <a:p>
            <a:fld id="{8DEEFB85-347C-4330-B72D-2C338817EEF8}" type="slidenum">
              <a:rPr lang="en-US" smtClean="0"/>
              <a:pPr/>
              <a:t>34</a:t>
            </a:fld>
            <a:endParaRPr lang="en-US" dirty="0"/>
          </a:p>
        </p:txBody>
      </p:sp>
    </p:spTree>
    <p:extLst>
      <p:ext uri="{BB962C8B-B14F-4D97-AF65-F5344CB8AC3E}">
        <p14:creationId xmlns:p14="http://schemas.microsoft.com/office/powerpoint/2010/main" val="4151980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imes New Roman" pitchFamily="18" charset="0"/>
                <a:ea typeface="+mn-ea"/>
                <a:cs typeface="+mn-cs"/>
              </a:rPr>
              <a:t>Division 1 honorable mention growth award</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There are 4 divisions based on membership:  1:  114 + members.  2: 75-114 members.  3: 45-74 members.  4:  44 or fewer members. To get a award you must </a:t>
            </a:r>
          </a:p>
          <a:p>
            <a:r>
              <a:rPr lang="en-US" sz="1200" kern="1200" dirty="0">
                <a:solidFill>
                  <a:schemeClr val="tx1"/>
                </a:solidFill>
                <a:effectLst/>
                <a:latin typeface="Times New Roman" pitchFamily="18" charset="0"/>
                <a:ea typeface="+mn-ea"/>
                <a:cs typeface="+mn-cs"/>
              </a:rPr>
              <a:t>have positive growth and 87% or better retention.</a:t>
            </a:r>
          </a:p>
          <a:p>
            <a:r>
              <a:rPr lang="en-US" sz="1200" kern="1200" dirty="0">
                <a:solidFill>
                  <a:schemeClr val="tx1"/>
                </a:solidFill>
                <a:effectLst/>
                <a:latin typeface="Times New Roman" pitchFamily="18" charset="0"/>
                <a:ea typeface="+mn-ea"/>
                <a:cs typeface="+mn-cs"/>
              </a:rPr>
              <a:t>Grand Lake in Division 1 had a 2.7% growth with 96.4% retention.</a:t>
            </a:r>
          </a:p>
          <a:p>
            <a:r>
              <a:rPr lang="en-US" dirty="0"/>
              <a:t>Tells what award was received, the criteria and their results. Details make for a better narrative of the facts and gives a future reader a full explanation of what happened to earn this award.</a:t>
            </a:r>
          </a:p>
        </p:txBody>
      </p:sp>
      <p:sp>
        <p:nvSpPr>
          <p:cNvPr id="4" name="Slide Number Placeholder 3"/>
          <p:cNvSpPr>
            <a:spLocks noGrp="1"/>
          </p:cNvSpPr>
          <p:nvPr>
            <p:ph type="sldNum" sz="quarter" idx="5"/>
          </p:nvPr>
        </p:nvSpPr>
        <p:spPr/>
        <p:txBody>
          <a:bodyPr/>
          <a:lstStyle/>
          <a:p>
            <a:fld id="{8DEEFB85-347C-4330-B72D-2C338817EEF8}" type="slidenum">
              <a:rPr lang="en-US" smtClean="0"/>
              <a:pPr/>
              <a:t>35</a:t>
            </a:fld>
            <a:endParaRPr lang="en-US" dirty="0"/>
          </a:p>
        </p:txBody>
      </p:sp>
    </p:spTree>
    <p:extLst>
      <p:ext uri="{BB962C8B-B14F-4D97-AF65-F5344CB8AC3E}">
        <p14:creationId xmlns:p14="http://schemas.microsoft.com/office/powerpoint/2010/main" val="760828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three slides will show the slight differences between Squadron and District Annual History Reports. Entry data, printing and submitting work the same for both.  </a:t>
            </a:r>
          </a:p>
        </p:txBody>
      </p:sp>
      <p:sp>
        <p:nvSpPr>
          <p:cNvPr id="4" name="Slide Number Placeholder 3"/>
          <p:cNvSpPr>
            <a:spLocks noGrp="1"/>
          </p:cNvSpPr>
          <p:nvPr>
            <p:ph type="sldNum" sz="quarter" idx="5"/>
          </p:nvPr>
        </p:nvSpPr>
        <p:spPr/>
        <p:txBody>
          <a:bodyPr/>
          <a:lstStyle/>
          <a:p>
            <a:fld id="{8DEEFB85-347C-4330-B72D-2C338817EEF8}" type="slidenum">
              <a:rPr lang="en-US" smtClean="0"/>
              <a:pPr/>
              <a:t>36</a:t>
            </a:fld>
            <a:endParaRPr lang="en-US" dirty="0"/>
          </a:p>
        </p:txBody>
      </p:sp>
    </p:spTree>
    <p:extLst>
      <p:ext uri="{BB962C8B-B14F-4D97-AF65-F5344CB8AC3E}">
        <p14:creationId xmlns:p14="http://schemas.microsoft.com/office/powerpoint/2010/main" val="15297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four section</a:t>
            </a:r>
          </a:p>
          <a:p>
            <a:r>
              <a:rPr lang="en-US" dirty="0"/>
              <a:t>Menu Bar is the same as H-701, with File. Report, Spell Check &amp; Help</a:t>
            </a:r>
          </a:p>
          <a:p>
            <a:r>
              <a:rPr lang="en-US" dirty="0"/>
              <a:t>Section 1 Member list, drop down of all members in database</a:t>
            </a:r>
          </a:p>
          <a:p>
            <a:r>
              <a:rPr lang="en-US" dirty="0"/>
              <a:t>Section 2 Different layout and missing Active Members # and Merit Mark info</a:t>
            </a:r>
          </a:p>
          <a:p>
            <a:r>
              <a:rPr lang="en-US" dirty="0"/>
              <a:t>Section 3 Officers, The districts elected and appoint members. Council Squadron Commanders of the district. </a:t>
            </a:r>
          </a:p>
          <a:p>
            <a:r>
              <a:rPr lang="en-US" dirty="0"/>
              <a:t>Section 4</a:t>
            </a:r>
            <a:r>
              <a:rPr lang="en-US" sz="1200" kern="1200" dirty="0">
                <a:solidFill>
                  <a:schemeClr val="tx1"/>
                </a:solidFill>
                <a:effectLst/>
                <a:latin typeface="Times New Roman" pitchFamily="18" charset="0"/>
                <a:ea typeface="+mn-ea"/>
                <a:cs typeface="+mn-cs"/>
              </a:rPr>
              <a:t>The upper right frame has the area in which narrative describing the district’s meetings, activities and awards is entered. Select the category desired and type in the appropriate information. Simple formatting may be used such as line feeds, quotes etc. Data may be cut and pasted from other documents with some formatting features getting modified in the process. </a:t>
            </a:r>
            <a:br>
              <a:rPr lang="en-US" sz="1200" kern="1200" dirty="0">
                <a:solidFill>
                  <a:schemeClr val="tx1"/>
                </a:solidFill>
                <a:effectLst/>
                <a:latin typeface="Times New Roman" pitchFamily="18" charset="0"/>
                <a:ea typeface="+mn-ea"/>
                <a:cs typeface="+mn-cs"/>
              </a:rPr>
            </a:br>
            <a:r>
              <a:rPr lang="en-US" sz="1200" b="1" u="sng" kern="1200" dirty="0">
                <a:solidFill>
                  <a:schemeClr val="tx1"/>
                </a:solidFill>
                <a:effectLst/>
                <a:latin typeface="Times New Roman" pitchFamily="18" charset="0"/>
                <a:ea typeface="+mn-ea"/>
                <a:cs typeface="+mn-cs"/>
              </a:rPr>
              <a:t>Categories</a:t>
            </a:r>
            <a:endParaRPr lang="en-US" dirty="0">
              <a:effectLst/>
            </a:endParaRPr>
          </a:p>
          <a:p>
            <a:r>
              <a:rPr lang="en-US" dirty="0">
                <a:effectLst/>
              </a:rPr>
              <a:t> </a:t>
            </a:r>
          </a:p>
          <a:p>
            <a:r>
              <a:rPr lang="en-US" sz="1200" b="1" kern="1200" dirty="0">
                <a:solidFill>
                  <a:schemeClr val="tx1"/>
                </a:solidFill>
                <a:effectLst/>
                <a:latin typeface="Times New Roman" pitchFamily="18" charset="0"/>
                <a:ea typeface="+mn-ea"/>
                <a:cs typeface="+mn-cs"/>
              </a:rPr>
              <a:t>Meetings:</a:t>
            </a:r>
            <a:endParaRPr lang="en-US" dirty="0">
              <a:effectLst/>
            </a:endParaRPr>
          </a:p>
          <a:p>
            <a:r>
              <a:rPr lang="en-US" sz="1200" kern="1200" dirty="0">
                <a:solidFill>
                  <a:schemeClr val="tx1"/>
                </a:solidFill>
                <a:effectLst/>
                <a:latin typeface="Times New Roman" pitchFamily="18" charset="0"/>
                <a:ea typeface="+mn-ea"/>
                <a:cs typeface="+mn-cs"/>
              </a:rPr>
              <a:t>District Conferences, Council meetings any ad-hoc meetings etc.</a:t>
            </a:r>
            <a:endParaRPr lang="en-US" dirty="0">
              <a:effectLst/>
            </a:endParaRPr>
          </a:p>
          <a:p>
            <a:r>
              <a:rPr lang="en-US" sz="1200" b="1" kern="1200" dirty="0">
                <a:solidFill>
                  <a:schemeClr val="tx1"/>
                </a:solidFill>
                <a:effectLst/>
                <a:latin typeface="Times New Roman" pitchFamily="18" charset="0"/>
                <a:ea typeface="+mn-ea"/>
                <a:cs typeface="+mn-cs"/>
              </a:rPr>
              <a:t>Boating Events:</a:t>
            </a:r>
            <a:endParaRPr lang="en-US" dirty="0">
              <a:effectLst/>
            </a:endParaRPr>
          </a:p>
          <a:p>
            <a:r>
              <a:rPr lang="en-US" sz="1200" kern="1200" dirty="0">
                <a:solidFill>
                  <a:schemeClr val="tx1"/>
                </a:solidFill>
                <a:effectLst/>
                <a:latin typeface="Times New Roman" pitchFamily="18" charset="0"/>
                <a:ea typeface="+mn-ea"/>
                <a:cs typeface="+mn-cs"/>
              </a:rPr>
              <a:t>District cruise &amp; rendezvous etc.</a:t>
            </a:r>
            <a:endParaRPr lang="en-US" dirty="0">
              <a:effectLst/>
            </a:endParaRPr>
          </a:p>
          <a:p>
            <a:r>
              <a:rPr lang="en-US" sz="1200" b="1" kern="1200" dirty="0">
                <a:solidFill>
                  <a:schemeClr val="tx1"/>
                </a:solidFill>
                <a:effectLst/>
                <a:latin typeface="Times New Roman" pitchFamily="18" charset="0"/>
                <a:ea typeface="+mn-ea"/>
                <a:cs typeface="+mn-cs"/>
              </a:rPr>
              <a:t>National Affairs:</a:t>
            </a:r>
            <a:endParaRPr lang="en-US" dirty="0">
              <a:effectLst/>
            </a:endParaRPr>
          </a:p>
          <a:p>
            <a:r>
              <a:rPr lang="en-US" sz="1200" kern="1200" dirty="0">
                <a:solidFill>
                  <a:schemeClr val="tx1"/>
                </a:solidFill>
                <a:effectLst/>
                <a:latin typeface="Times New Roman" pitchFamily="18" charset="0"/>
                <a:ea typeface="+mn-ea"/>
                <a:cs typeface="+mn-cs"/>
              </a:rPr>
              <a:t>Attendance and participation in national events.</a:t>
            </a:r>
            <a:endParaRPr lang="en-US" dirty="0">
              <a:effectLst/>
            </a:endParaRPr>
          </a:p>
          <a:p>
            <a:r>
              <a:rPr lang="en-US" sz="1200" b="1" kern="1200" dirty="0">
                <a:solidFill>
                  <a:schemeClr val="tx1"/>
                </a:solidFill>
                <a:effectLst/>
                <a:latin typeface="Times New Roman" pitchFamily="18" charset="0"/>
                <a:ea typeface="+mn-ea"/>
                <a:cs typeface="+mn-cs"/>
              </a:rPr>
              <a:t>Community Affairs:</a:t>
            </a:r>
            <a:endParaRPr lang="en-US" dirty="0">
              <a:effectLst/>
            </a:endParaRPr>
          </a:p>
          <a:p>
            <a:r>
              <a:rPr lang="en-US" sz="1200" kern="1200" dirty="0">
                <a:solidFill>
                  <a:schemeClr val="tx1"/>
                </a:solidFill>
                <a:effectLst/>
                <a:latin typeface="Times New Roman" pitchFamily="18" charset="0"/>
                <a:ea typeface="+mn-ea"/>
                <a:cs typeface="+mn-cs"/>
              </a:rPr>
              <a:t>Attendance and participation in community affairs,</a:t>
            </a:r>
            <a:endParaRPr lang="en-US" dirty="0">
              <a:effectLst/>
            </a:endParaRPr>
          </a:p>
          <a:p>
            <a:r>
              <a:rPr lang="en-US" sz="1200" b="1" u="sng" kern="1200" dirty="0">
                <a:solidFill>
                  <a:schemeClr val="tx1"/>
                </a:solidFill>
                <a:effectLst/>
                <a:latin typeface="Times New Roman" pitchFamily="18" charset="0"/>
                <a:ea typeface="+mn-ea"/>
                <a:cs typeface="+mn-cs"/>
              </a:rPr>
              <a:t>Awards</a:t>
            </a:r>
            <a:endParaRPr lang="en-US" dirty="0">
              <a:effectLst/>
            </a:endParaRPr>
          </a:p>
          <a:p>
            <a:r>
              <a:rPr lang="en-US" dirty="0">
                <a:effectLst/>
              </a:rPr>
              <a:t> </a:t>
            </a:r>
          </a:p>
          <a:p>
            <a:r>
              <a:rPr lang="en-US" sz="1200" b="1" kern="1200" dirty="0">
                <a:solidFill>
                  <a:schemeClr val="tx1"/>
                </a:solidFill>
                <a:effectLst/>
                <a:latin typeface="Times New Roman" pitchFamily="18" charset="0"/>
                <a:ea typeface="+mn-ea"/>
                <a:cs typeface="+mn-cs"/>
              </a:rPr>
              <a:t>District Awards:</a:t>
            </a:r>
            <a:endParaRPr lang="en-US" dirty="0">
              <a:effectLst/>
            </a:endParaRPr>
          </a:p>
          <a:p>
            <a:r>
              <a:rPr lang="en-US" dirty="0">
                <a:effectLst/>
              </a:rPr>
              <a:t> </a:t>
            </a:r>
          </a:p>
          <a:p>
            <a:r>
              <a:rPr lang="en-US" sz="1200" b="1" kern="1200" dirty="0">
                <a:solidFill>
                  <a:schemeClr val="tx1"/>
                </a:solidFill>
                <a:effectLst/>
                <a:latin typeface="Times New Roman" pitchFamily="18" charset="0"/>
                <a:ea typeface="+mn-ea"/>
                <a:cs typeface="+mn-cs"/>
              </a:rPr>
              <a:t>National Awards:</a:t>
            </a:r>
            <a:endParaRPr lang="en-US" dirty="0">
              <a:effectLst/>
            </a:endParaRPr>
          </a:p>
          <a:p>
            <a:r>
              <a:rPr lang="en-US" sz="1200" kern="1200" dirty="0">
                <a:solidFill>
                  <a:schemeClr val="tx1"/>
                </a:solidFill>
                <a:effectLst/>
                <a:latin typeface="Times New Roman" pitchFamily="18" charset="0"/>
                <a:ea typeface="+mn-ea"/>
                <a:cs typeface="+mn-cs"/>
              </a:rPr>
              <a:t>Any awards received from national for district activities and performance.</a:t>
            </a:r>
            <a:endParaRPr lang="en-US" dirty="0">
              <a:effectLst/>
            </a:endParaRPr>
          </a:p>
          <a:p>
            <a:r>
              <a:rPr lang="en-US" sz="1200" b="1" kern="1200" dirty="0">
                <a:solidFill>
                  <a:schemeClr val="tx1"/>
                </a:solidFill>
                <a:effectLst/>
                <a:latin typeface="Times New Roman" pitchFamily="18" charset="0"/>
                <a:ea typeface="+mn-ea"/>
                <a:cs typeface="+mn-cs"/>
              </a:rPr>
              <a:t>Community Awards:</a:t>
            </a:r>
            <a:endParaRPr lang="en-US" dirty="0">
              <a:effectLst/>
            </a:endParaRPr>
          </a:p>
          <a:p>
            <a:r>
              <a:rPr lang="en-US" sz="1200" kern="1200" dirty="0">
                <a:solidFill>
                  <a:schemeClr val="tx1"/>
                </a:solidFill>
                <a:effectLst/>
                <a:latin typeface="Times New Roman" pitchFamily="18" charset="0"/>
                <a:ea typeface="+mn-ea"/>
                <a:cs typeface="+mn-cs"/>
              </a:rPr>
              <a:t>Any recognition from communities in the district pertaining to the district as opposed to individual squadrons.</a:t>
            </a:r>
            <a:endParaRPr lang="en-US" dirty="0">
              <a:effectLst/>
            </a:endParaRPr>
          </a:p>
          <a:p>
            <a:r>
              <a:rPr lang="en-US" sz="1200" b="1" kern="1200" dirty="0">
                <a:solidFill>
                  <a:schemeClr val="tx1"/>
                </a:solidFill>
                <a:effectLst/>
                <a:latin typeface="Times New Roman" pitchFamily="18" charset="0"/>
                <a:ea typeface="+mn-ea"/>
                <a:cs typeface="+mn-cs"/>
              </a:rPr>
              <a:t>Other Information:</a:t>
            </a:r>
            <a:endParaRPr lang="en-US" dirty="0">
              <a:effectLst/>
            </a:endParaRPr>
          </a:p>
          <a:p>
            <a:r>
              <a:rPr lang="en-US" sz="1200" kern="1200" dirty="0">
                <a:solidFill>
                  <a:schemeClr val="tx1"/>
                </a:solidFill>
                <a:effectLst/>
                <a:latin typeface="Times New Roman" pitchFamily="18" charset="0"/>
                <a:ea typeface="+mn-ea"/>
                <a:cs typeface="+mn-cs"/>
              </a:rPr>
              <a:t>Any pertinent that is not covered in the other categories.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37</a:t>
            </a:fld>
            <a:endParaRPr lang="en-US" dirty="0"/>
          </a:p>
        </p:txBody>
      </p:sp>
    </p:spTree>
    <p:extLst>
      <p:ext uri="{BB962C8B-B14F-4D97-AF65-F5344CB8AC3E}">
        <p14:creationId xmlns:p14="http://schemas.microsoft.com/office/powerpoint/2010/main" val="3269426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H-701 form once Section one is completed, Go to “File” and select Fill From DB2000. All data entered in district’s OD-1 form will auto populate the appropriate fields Sec 3</a:t>
            </a:r>
          </a:p>
          <a:p>
            <a:r>
              <a:rPr lang="en-US" dirty="0"/>
              <a:t>Fill in missing data  as needed. Scroll Bar on side to get to other committee and appoint positions</a:t>
            </a:r>
          </a:p>
        </p:txBody>
      </p:sp>
      <p:sp>
        <p:nvSpPr>
          <p:cNvPr id="4" name="Slide Number Placeholder 3"/>
          <p:cNvSpPr>
            <a:spLocks noGrp="1"/>
          </p:cNvSpPr>
          <p:nvPr>
            <p:ph type="sldNum" sz="quarter" idx="5"/>
          </p:nvPr>
        </p:nvSpPr>
        <p:spPr/>
        <p:txBody>
          <a:bodyPr/>
          <a:lstStyle/>
          <a:p>
            <a:fld id="{8DEEFB85-347C-4330-B72D-2C338817EEF8}" type="slidenum">
              <a:rPr lang="en-US" smtClean="0"/>
              <a:pPr/>
              <a:t>38</a:t>
            </a:fld>
            <a:endParaRPr lang="en-US" dirty="0"/>
          </a:p>
        </p:txBody>
      </p:sp>
    </p:spTree>
    <p:extLst>
      <p:ext uri="{BB962C8B-B14F-4D97-AF65-F5344CB8AC3E}">
        <p14:creationId xmlns:p14="http://schemas.microsoft.com/office/powerpoint/2010/main" val="3206671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Members- The Council also includes District Bridge Officers. In previous screen District Officers were added. Now we are adding Squadron Commanders . Here the names were removed, they had auto populated. Missing names can be added using the Member Data list in section 1</a:t>
            </a:r>
          </a:p>
        </p:txBody>
      </p:sp>
      <p:sp>
        <p:nvSpPr>
          <p:cNvPr id="4" name="Slide Number Placeholder 3"/>
          <p:cNvSpPr>
            <a:spLocks noGrp="1"/>
          </p:cNvSpPr>
          <p:nvPr>
            <p:ph type="sldNum" sz="quarter" idx="5"/>
          </p:nvPr>
        </p:nvSpPr>
        <p:spPr/>
        <p:txBody>
          <a:bodyPr/>
          <a:lstStyle/>
          <a:p>
            <a:fld id="{8DEEFB85-347C-4330-B72D-2C338817EEF8}" type="slidenum">
              <a:rPr lang="en-US" smtClean="0"/>
              <a:pPr/>
              <a:t>39</a:t>
            </a:fld>
            <a:endParaRPr lang="en-US" dirty="0"/>
          </a:p>
        </p:txBody>
      </p:sp>
    </p:spTree>
    <p:extLst>
      <p:ext uri="{BB962C8B-B14F-4D97-AF65-F5344CB8AC3E}">
        <p14:creationId xmlns:p14="http://schemas.microsoft.com/office/powerpoint/2010/main" val="249858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a:t>
            </a:fld>
            <a:endParaRPr lang="en-US" dirty="0"/>
          </a:p>
        </p:txBody>
      </p:sp>
    </p:spTree>
    <p:extLst>
      <p:ext uri="{BB962C8B-B14F-4D97-AF65-F5344CB8AC3E}">
        <p14:creationId xmlns:p14="http://schemas.microsoft.com/office/powerpoint/2010/main" val="195389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entry is complete. Go to “File” select “Save Current Changes”</a:t>
            </a:r>
          </a:p>
        </p:txBody>
      </p:sp>
      <p:sp>
        <p:nvSpPr>
          <p:cNvPr id="4" name="Slide Number Placeholder 3"/>
          <p:cNvSpPr>
            <a:spLocks noGrp="1"/>
          </p:cNvSpPr>
          <p:nvPr>
            <p:ph type="sldNum" sz="quarter" idx="5"/>
          </p:nvPr>
        </p:nvSpPr>
        <p:spPr/>
        <p:txBody>
          <a:bodyPr/>
          <a:lstStyle/>
          <a:p>
            <a:fld id="{8DEEFB85-347C-4330-B72D-2C338817EEF8}" type="slidenum">
              <a:rPr lang="en-US" smtClean="0"/>
              <a:pPr/>
              <a:t>40</a:t>
            </a:fld>
            <a:endParaRPr lang="en-US" dirty="0"/>
          </a:p>
        </p:txBody>
      </p:sp>
    </p:spTree>
    <p:extLst>
      <p:ext uri="{BB962C8B-B14F-4D97-AF65-F5344CB8AC3E}">
        <p14:creationId xmlns:p14="http://schemas.microsoft.com/office/powerpoint/2010/main" val="2146371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Hint; Run Spell Check first!!  </a:t>
            </a:r>
            <a:r>
              <a:rPr lang="en-US" dirty="0"/>
              <a:t>Click “Report” and select “Preview and Print”  a pop up will appear </a:t>
            </a:r>
          </a:p>
        </p:txBody>
      </p:sp>
      <p:sp>
        <p:nvSpPr>
          <p:cNvPr id="4" name="Slide Number Placeholder 3"/>
          <p:cNvSpPr>
            <a:spLocks noGrp="1"/>
          </p:cNvSpPr>
          <p:nvPr>
            <p:ph type="sldNum" sz="quarter" idx="5"/>
          </p:nvPr>
        </p:nvSpPr>
        <p:spPr/>
        <p:txBody>
          <a:bodyPr/>
          <a:lstStyle/>
          <a:p>
            <a:fld id="{8DEEFB85-347C-4330-B72D-2C338817EEF8}" type="slidenum">
              <a:rPr lang="en-US" smtClean="0"/>
              <a:pPr/>
              <a:t>41</a:t>
            </a:fld>
            <a:endParaRPr lang="en-US" dirty="0"/>
          </a:p>
        </p:txBody>
      </p:sp>
    </p:spTree>
    <p:extLst>
      <p:ext uri="{BB962C8B-B14F-4D97-AF65-F5344CB8AC3E}">
        <p14:creationId xmlns:p14="http://schemas.microsoft.com/office/powerpoint/2010/main" val="2316221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Pc’s normal print popup appears. I have selected “Print to PDF” and click “Print.” After  reviewing,  email PDF to Exec Board for their review and approval. Make corrections as needed. Once all corrections are made. </a:t>
            </a:r>
            <a:r>
              <a:rPr lang="en-US" sz="1200" kern="1200" dirty="0">
                <a:solidFill>
                  <a:schemeClr val="tx1"/>
                </a:solidFill>
                <a:effectLst/>
                <a:latin typeface="Times New Roman" pitchFamily="18" charset="0"/>
                <a:ea typeface="+mn-ea"/>
                <a:cs typeface="+mn-cs"/>
              </a:rPr>
              <a:t>Print a final copy prior to submission.  This file copy can be either a paper or an electronic copy.</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42</a:t>
            </a:fld>
            <a:endParaRPr lang="en-US" dirty="0"/>
          </a:p>
        </p:txBody>
      </p:sp>
    </p:spTree>
    <p:extLst>
      <p:ext uri="{BB962C8B-B14F-4D97-AF65-F5344CB8AC3E}">
        <p14:creationId xmlns:p14="http://schemas.microsoft.com/office/powerpoint/2010/main" val="1762605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Click “Report” and select “Submit Report Via Website”.  DB2000 uses the MQ Series Client to connect National’s mainframe where the upload program runs. </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43</a:t>
            </a:fld>
            <a:endParaRPr lang="en-US" dirty="0"/>
          </a:p>
        </p:txBody>
      </p:sp>
    </p:spTree>
    <p:extLst>
      <p:ext uri="{BB962C8B-B14F-4D97-AF65-F5344CB8AC3E}">
        <p14:creationId xmlns:p14="http://schemas.microsoft.com/office/powerpoint/2010/main" val="3244933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pop up does not appear check your virus protect or pop up blocker software.</a:t>
            </a:r>
          </a:p>
          <a:p>
            <a:r>
              <a:rPr lang="en-US" dirty="0"/>
              <a:t>Verify your email address,. It tells the file name it is looking for and where to find. Use the “Browse “ button and select correct file, click “Enter: or just select the file name and use copy &amp; paste.</a:t>
            </a:r>
          </a:p>
          <a:p>
            <a:r>
              <a:rPr lang="en-US" dirty="0"/>
              <a:t>Once email and correct file selected click “Submit Historian” The file will upload to the HQ computer</a:t>
            </a:r>
          </a:p>
          <a:p>
            <a:r>
              <a:rPr lang="en-US" sz="1200" kern="1200" dirty="0">
                <a:solidFill>
                  <a:schemeClr val="tx1"/>
                </a:solidFill>
                <a:effectLst/>
                <a:latin typeface="Times New Roman" pitchFamily="18" charset="0"/>
                <a:ea typeface="+mn-ea"/>
                <a:cs typeface="+mn-cs"/>
              </a:rPr>
              <a:t>If DB2000 fails to connect, ensure that you have installed the MQ Series Client.  SAVE Current Changes and exit the Historian’s Form.  Then, open the Help menu and select About.  If the MQ Series Client is not installed, download and install the software from the DB2000 Downloads webpage. The DB2000 Documentation webpage includes instructions on installation.  Both links are on the Help menu. If more assistance is needed, email the DB2000 Support Team at </a:t>
            </a:r>
            <a:r>
              <a:rPr lang="en-US" sz="1200" u="sng" kern="1200" dirty="0">
                <a:solidFill>
                  <a:schemeClr val="tx1"/>
                </a:solidFill>
                <a:effectLst/>
                <a:latin typeface="Times New Roman" pitchFamily="18" charset="0"/>
                <a:ea typeface="+mn-ea"/>
                <a:cs typeface="+mn-cs"/>
                <a:hlinkClick r:id="rId3"/>
              </a:rPr>
              <a:t>db2000@usps.org</a:t>
            </a:r>
            <a:r>
              <a:rPr lang="en-US" sz="1200" kern="1200" dirty="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44</a:t>
            </a:fld>
            <a:endParaRPr lang="en-US" dirty="0"/>
          </a:p>
        </p:txBody>
      </p:sp>
    </p:spTree>
    <p:extLst>
      <p:ext uri="{BB962C8B-B14F-4D97-AF65-F5344CB8AC3E}">
        <p14:creationId xmlns:p14="http://schemas.microsoft.com/office/powerpoint/2010/main" val="2524922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 Archive the completed Historian’s Report as soon as it has been submitted!  Archives will be saved to your DB2000 data directory and can be used to recreate printed reports.  </a:t>
            </a:r>
          </a:p>
          <a:p>
            <a:r>
              <a:rPr lang="en-US" sz="1200" kern="1200" dirty="0">
                <a:solidFill>
                  <a:schemeClr val="tx1"/>
                </a:solidFill>
                <a:effectLst/>
                <a:latin typeface="Times New Roman" pitchFamily="18" charset="0"/>
                <a:ea typeface="+mn-ea"/>
                <a:cs typeface="+mn-cs"/>
              </a:rPr>
              <a:t>The archive is named automatically. </a:t>
            </a:r>
          </a:p>
          <a:p>
            <a:r>
              <a:rPr lang="en-US" sz="1200" kern="1200" dirty="0">
                <a:solidFill>
                  <a:schemeClr val="tx1"/>
                </a:solidFill>
                <a:effectLst/>
                <a:latin typeface="Times New Roman" pitchFamily="18" charset="0"/>
                <a:ea typeface="+mn-ea"/>
                <a:cs typeface="+mn-cs"/>
              </a:rPr>
              <a:t>H701 denotes a squadron; district would be a h702</a:t>
            </a:r>
          </a:p>
          <a:p>
            <a:r>
              <a:rPr lang="en-US" sz="1200" kern="1200" dirty="0">
                <a:solidFill>
                  <a:schemeClr val="tx1"/>
                </a:solidFill>
                <a:effectLst/>
                <a:latin typeface="Times New Roman" pitchFamily="18" charset="0"/>
                <a:ea typeface="+mn-ea"/>
                <a:cs typeface="+mn-cs"/>
              </a:rPr>
              <a:t>TM is the squadron (Tampa) initials (tag)</a:t>
            </a:r>
          </a:p>
          <a:p>
            <a:r>
              <a:rPr lang="en-US" sz="1200" kern="1200" dirty="0">
                <a:solidFill>
                  <a:schemeClr val="tx1"/>
                </a:solidFill>
                <a:effectLst/>
                <a:latin typeface="Times New Roman" pitchFamily="18" charset="0"/>
                <a:ea typeface="+mn-ea"/>
                <a:cs typeface="+mn-cs"/>
              </a:rPr>
              <a:t>District would be </a:t>
            </a:r>
            <a:r>
              <a:rPr lang="en-US" sz="1200" kern="1200" dirty="0" err="1">
                <a:solidFill>
                  <a:schemeClr val="tx1"/>
                </a:solidFill>
                <a:effectLst/>
                <a:latin typeface="Times New Roman" pitchFamily="18" charset="0"/>
                <a:ea typeface="+mn-ea"/>
                <a:cs typeface="+mn-cs"/>
              </a:rPr>
              <a:t>D</a:t>
            </a:r>
            <a:r>
              <a:rPr lang="en-US" sz="1200" i="1" kern="1200" dirty="0" err="1">
                <a:solidFill>
                  <a:schemeClr val="tx1"/>
                </a:solidFill>
                <a:effectLst/>
                <a:latin typeface="Times New Roman" pitchFamily="18" charset="0"/>
                <a:ea typeface="+mn-ea"/>
                <a:cs typeface="+mn-cs"/>
              </a:rPr>
              <a:t>nn</a:t>
            </a:r>
            <a:endParaRPr lang="en-US" sz="1200" i="1" kern="1200" dirty="0">
              <a:solidFill>
                <a:schemeClr val="tx1"/>
              </a:solidFill>
              <a:effectLst/>
              <a:latin typeface="Times New Roman" pitchFamily="18" charset="0"/>
              <a:ea typeface="+mn-ea"/>
              <a:cs typeface="+mn-cs"/>
            </a:endParaRPr>
          </a:p>
          <a:p>
            <a:r>
              <a:rPr lang="en-US" sz="1200" i="0" kern="1200" dirty="0">
                <a:solidFill>
                  <a:schemeClr val="tx1"/>
                </a:solidFill>
                <a:effectLst/>
                <a:latin typeface="Times New Roman" pitchFamily="18" charset="0"/>
                <a:ea typeface="+mn-ea"/>
                <a:cs typeface="+mn-cs"/>
              </a:rPr>
              <a:t>18 the beginning of the watch year ;last 2 digits </a:t>
            </a:r>
          </a:p>
          <a:p>
            <a:r>
              <a:rPr lang="en-US" sz="1200" i="0" kern="1200" dirty="0">
                <a:solidFill>
                  <a:schemeClr val="tx1"/>
                </a:solidFill>
                <a:effectLst/>
                <a:latin typeface="Times New Roman" pitchFamily="18" charset="0"/>
                <a:ea typeface="+mn-ea"/>
                <a:cs typeface="+mn-cs"/>
              </a:rPr>
              <a:t>19 the ending of the watch year; last 2 digits</a:t>
            </a:r>
          </a:p>
          <a:p>
            <a:r>
              <a:rPr lang="en-US" sz="1200" i="0" kern="1200" dirty="0">
                <a:solidFill>
                  <a:schemeClr val="tx1"/>
                </a:solidFill>
                <a:effectLst/>
                <a:latin typeface="Times New Roman" pitchFamily="18" charset="0"/>
                <a:ea typeface="+mn-ea"/>
                <a:cs typeface="+mn-cs"/>
              </a:rPr>
              <a:t>A signifies that this is an archive file</a:t>
            </a:r>
            <a:endParaRPr lang="en-US" i="0"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45</a:t>
            </a:fld>
            <a:endParaRPr lang="en-US" dirty="0"/>
          </a:p>
        </p:txBody>
      </p:sp>
    </p:spTree>
    <p:extLst>
      <p:ext uri="{BB962C8B-B14F-4D97-AF65-F5344CB8AC3E}">
        <p14:creationId xmlns:p14="http://schemas.microsoft.com/office/powerpoint/2010/main" val="2549153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Opening an archive, closes the Current Historian’s Report (that’s why we wanted it SAVED prior to doing this) and opens the selected Historian’s Archive.</a:t>
            </a:r>
          </a:p>
          <a:p>
            <a:r>
              <a:rPr lang="en-US" sz="1200" kern="1200" dirty="0">
                <a:solidFill>
                  <a:schemeClr val="tx1"/>
                </a:solidFill>
                <a:effectLst/>
                <a:latin typeface="Times New Roman" pitchFamily="18" charset="0"/>
                <a:ea typeface="+mn-ea"/>
                <a:cs typeface="+mn-cs"/>
              </a:rPr>
              <a:t>All of the Historian Report functions work the same allowing reports to be recreated or data to be corrected and resubmitted.  When done with the archive, SAVE (Current Changes) and Close the Archive.  The current year’s Historian Report will be re-opened.</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46</a:t>
            </a:fld>
            <a:endParaRPr lang="en-US" dirty="0"/>
          </a:p>
        </p:txBody>
      </p:sp>
    </p:spTree>
    <p:extLst>
      <p:ext uri="{BB962C8B-B14F-4D97-AF65-F5344CB8AC3E}">
        <p14:creationId xmlns:p14="http://schemas.microsoft.com/office/powerpoint/2010/main" val="3062421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Before opening an archive, SAVE your Current Changes.  We’ve gone through this earlier</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47</a:t>
            </a:fld>
            <a:endParaRPr lang="en-US" dirty="0"/>
          </a:p>
        </p:txBody>
      </p:sp>
    </p:spTree>
    <p:extLst>
      <p:ext uri="{BB962C8B-B14F-4D97-AF65-F5344CB8AC3E}">
        <p14:creationId xmlns:p14="http://schemas.microsoft.com/office/powerpoint/2010/main" val="756915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When opening an archive, all of the archived Historian Reports are displayed for selection. Database header information is also displayed such as the date that the archive was created along with the dates that the archive was last accessed (read) and modified. The Historian makes his/her selection and then clicks on the Open Database button.</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48</a:t>
            </a:fld>
            <a:endParaRPr lang="en-US" dirty="0"/>
          </a:p>
        </p:txBody>
      </p:sp>
    </p:spTree>
    <p:extLst>
      <p:ext uri="{BB962C8B-B14F-4D97-AF65-F5344CB8AC3E}">
        <p14:creationId xmlns:p14="http://schemas.microsoft.com/office/powerpoint/2010/main" val="2745733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early is important, </a:t>
            </a:r>
            <a:r>
              <a:rPr lang="en-US" sz="1200" kern="1200" dirty="0">
                <a:solidFill>
                  <a:schemeClr val="tx1"/>
                </a:solidFill>
                <a:effectLst/>
                <a:latin typeface="Times New Roman" pitchFamily="18" charset="0"/>
                <a:ea typeface="+mn-ea"/>
                <a:cs typeface="+mn-cs"/>
              </a:rPr>
              <a:t>– Begin prior to the change of watch in order to use auto-fill.  If district, start prior to the first squadron change or watch.  Best yet, start the new year after the change of watch and document the history throughout the year.</a:t>
            </a:r>
          </a:p>
          <a:p>
            <a:r>
              <a:rPr lang="en-US" sz="1200" kern="1200" dirty="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49</a:t>
            </a:fld>
            <a:endParaRPr lang="en-US" dirty="0"/>
          </a:p>
        </p:txBody>
      </p:sp>
    </p:spTree>
    <p:extLst>
      <p:ext uri="{BB962C8B-B14F-4D97-AF65-F5344CB8AC3E}">
        <p14:creationId xmlns:p14="http://schemas.microsoft.com/office/powerpoint/2010/main" val="91998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if you have not read the Operations Manual Chapters 5.50 for Squadron Historians and 4.40 District Historians do so now</a:t>
            </a:r>
          </a:p>
        </p:txBody>
      </p:sp>
      <p:sp>
        <p:nvSpPr>
          <p:cNvPr id="4" name="Slide Number Placeholder 3"/>
          <p:cNvSpPr>
            <a:spLocks noGrp="1"/>
          </p:cNvSpPr>
          <p:nvPr>
            <p:ph type="sldNum" sz="quarter" idx="5"/>
          </p:nvPr>
        </p:nvSpPr>
        <p:spPr/>
        <p:txBody>
          <a:bodyPr/>
          <a:lstStyle/>
          <a:p>
            <a:fld id="{8DEEFB85-347C-4330-B72D-2C338817EEF8}" type="slidenum">
              <a:rPr lang="en-US" smtClean="0"/>
              <a:pPr/>
              <a:t>5</a:t>
            </a:fld>
            <a:endParaRPr lang="en-US" dirty="0"/>
          </a:p>
        </p:txBody>
      </p:sp>
    </p:spTree>
    <p:extLst>
      <p:ext uri="{BB962C8B-B14F-4D97-AF65-F5344CB8AC3E}">
        <p14:creationId xmlns:p14="http://schemas.microsoft.com/office/powerpoint/2010/main" val="21891989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50</a:t>
            </a:fld>
            <a:endParaRPr lang="en-US" dirty="0"/>
          </a:p>
        </p:txBody>
      </p:sp>
    </p:spTree>
    <p:extLst>
      <p:ext uri="{BB962C8B-B14F-4D97-AF65-F5344CB8AC3E}">
        <p14:creationId xmlns:p14="http://schemas.microsoft.com/office/powerpoint/2010/main" val="1241596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Start early In Section #5 take advantage of copy and paste. If someone created a short quick write up and advent or award presentation. Just copy and paste it to the best category in section #5</a:t>
            </a:r>
          </a:p>
          <a:p>
            <a:r>
              <a:rPr lang="en-US" altLang="en-US" dirty="0"/>
              <a:t> Review your work</a:t>
            </a:r>
          </a:p>
          <a:p>
            <a:endParaRPr lang="en-US" altLang="en-US" dirty="0"/>
          </a:p>
          <a:p>
            <a:r>
              <a:rPr lang="en-US" altLang="en-US" dirty="0"/>
              <a:t>Sometimes when we are doing the History we desire to enter a member(s) who is not in database ( Roster) How to get them back into database.</a:t>
            </a:r>
          </a:p>
          <a:p>
            <a:r>
              <a:rPr lang="en-US" altLang="en-US" dirty="0"/>
              <a:t>We suggest using the Affiliates, found under ROSTER</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51</a:t>
            </a:fld>
            <a:endParaRPr lang="en-US" dirty="0"/>
          </a:p>
        </p:txBody>
      </p:sp>
    </p:spTree>
    <p:extLst>
      <p:ext uri="{BB962C8B-B14F-4D97-AF65-F5344CB8AC3E}">
        <p14:creationId xmlns:p14="http://schemas.microsoft.com/office/powerpoint/2010/main" val="55175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Affiliated Members</a:t>
            </a:r>
            <a:endParaRPr lang="en-US" altLang="en-US" dirty="0"/>
          </a:p>
          <a:p>
            <a:r>
              <a:rPr lang="en-US" altLang="en-US" dirty="0"/>
              <a:t>The user may add anyone to the roster as an affiliated member. This is a handy way of including non squadron members in mail lists or for allowing merit mark recommendations to be made for members of other squadrons. To add a member, click on the "Affiliates" button to open the dialog. </a:t>
            </a:r>
          </a:p>
          <a:p>
            <a:r>
              <a:rPr lang="en-US" altLang="en-US" dirty="0"/>
              <a:t> </a:t>
            </a:r>
          </a:p>
          <a:p>
            <a:r>
              <a:rPr lang="en-US" altLang="en-US" dirty="0"/>
              <a:t>Click "New" to begin</a:t>
            </a:r>
          </a:p>
          <a:p>
            <a:r>
              <a:rPr lang="en-US" altLang="en-US" b="1" dirty="0"/>
              <a:t>Affiliate relationship</a:t>
            </a:r>
            <a:endParaRPr lang="en-US" altLang="en-US" dirty="0"/>
          </a:p>
          <a:p>
            <a:r>
              <a:rPr lang="en-US" altLang="en-US" dirty="0"/>
              <a:t>The top row defines the affiliation and there is a list of suggestions. If the list does not contain a suitable description, type in whatever that is. If the field is left blank, DB2000 will define it as "Other" because the field must have an entry.</a:t>
            </a:r>
          </a:p>
          <a:p>
            <a:r>
              <a:rPr lang="en-US" altLang="en-US" dirty="0"/>
              <a:t> Fill in Name &amp; Certificate number</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52</a:t>
            </a:fld>
            <a:endParaRPr lang="en-US" dirty="0"/>
          </a:p>
        </p:txBody>
      </p:sp>
    </p:spTree>
    <p:extLst>
      <p:ext uri="{BB962C8B-B14F-4D97-AF65-F5344CB8AC3E}">
        <p14:creationId xmlns:p14="http://schemas.microsoft.com/office/powerpoint/2010/main" val="26641493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issues to the Heritage &amp; Protocol Com  https://www.usps.org/index.php/departments/15000/15890</a:t>
            </a:r>
          </a:p>
        </p:txBody>
      </p:sp>
      <p:sp>
        <p:nvSpPr>
          <p:cNvPr id="4" name="Slide Number Placeholder 3"/>
          <p:cNvSpPr>
            <a:spLocks noGrp="1"/>
          </p:cNvSpPr>
          <p:nvPr>
            <p:ph type="sldNum" sz="quarter" idx="5"/>
          </p:nvPr>
        </p:nvSpPr>
        <p:spPr/>
        <p:txBody>
          <a:bodyPr/>
          <a:lstStyle/>
          <a:p>
            <a:fld id="{8DEEFB85-347C-4330-B72D-2C338817EEF8}" type="slidenum">
              <a:rPr lang="en-US" smtClean="0"/>
              <a:pPr/>
              <a:t>53</a:t>
            </a:fld>
            <a:endParaRPr lang="en-US" dirty="0"/>
          </a:p>
        </p:txBody>
      </p:sp>
    </p:spTree>
    <p:extLst>
      <p:ext uri="{BB962C8B-B14F-4D97-AF65-F5344CB8AC3E}">
        <p14:creationId xmlns:p14="http://schemas.microsoft.com/office/powerpoint/2010/main" val="4728152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Times New Roman" pitchFamily="18" charset="0"/>
                <a:ea typeface="+mn-ea"/>
                <a:cs typeface="+mn-cs"/>
                <a:hlinkClick r:id="rId3"/>
              </a:rPr>
              <a:t>History Search</a:t>
            </a:r>
            <a:r>
              <a:rPr lang="en-US" sz="1200" b="1" kern="1200" dirty="0">
                <a:solidFill>
                  <a:schemeClr val="tx1"/>
                </a:solidFill>
                <a:effectLst/>
                <a:latin typeface="Times New Roman" pitchFamily="18" charset="0"/>
                <a:ea typeface="+mn-ea"/>
                <a:cs typeface="+mn-cs"/>
              </a:rPr>
              <a:t> </a:t>
            </a:r>
            <a:endParaRPr lang="en-US" sz="1200" kern="1200" dirty="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a:p>
            <a:r>
              <a:rPr lang="en-US" sz="1200" b="1" u="sng" kern="1200" dirty="0">
                <a:solidFill>
                  <a:schemeClr val="tx1"/>
                </a:solidFill>
                <a:effectLst/>
                <a:latin typeface="Times New Roman" pitchFamily="18" charset="0"/>
                <a:ea typeface="+mn-ea"/>
                <a:cs typeface="+mn-cs"/>
                <a:hlinkClick r:id="rId4"/>
              </a:rPr>
              <a:t>http://www.usps.org/php/hap/</a:t>
            </a:r>
            <a:endParaRPr lang="en-US" sz="1200" kern="1200" dirty="0">
              <a:solidFill>
                <a:schemeClr val="tx1"/>
              </a:solidFill>
              <a:effectLst/>
              <a:latin typeface="Times New Roman" pitchFamily="18" charset="0"/>
              <a:ea typeface="+mn-ea"/>
              <a:cs typeface="+mn-cs"/>
            </a:endParaRPr>
          </a:p>
          <a:p>
            <a:endParaRPr lang="en-US" dirty="0"/>
          </a:p>
          <a:p>
            <a:r>
              <a:rPr lang="en-US" dirty="0"/>
              <a:t>Or go to Heritage &amp; Protocol Com Page</a:t>
            </a:r>
          </a:p>
        </p:txBody>
      </p:sp>
      <p:sp>
        <p:nvSpPr>
          <p:cNvPr id="4" name="Slide Number Placeholder 3"/>
          <p:cNvSpPr>
            <a:spLocks noGrp="1"/>
          </p:cNvSpPr>
          <p:nvPr>
            <p:ph type="sldNum" sz="quarter" idx="5"/>
          </p:nvPr>
        </p:nvSpPr>
        <p:spPr/>
        <p:txBody>
          <a:bodyPr/>
          <a:lstStyle/>
          <a:p>
            <a:fld id="{8DEEFB85-347C-4330-B72D-2C338817EEF8}" type="slidenum">
              <a:rPr lang="en-US" smtClean="0"/>
              <a:pPr/>
              <a:t>54</a:t>
            </a:fld>
            <a:endParaRPr lang="en-US" dirty="0"/>
          </a:p>
        </p:txBody>
      </p:sp>
    </p:spTree>
    <p:extLst>
      <p:ext uri="{BB962C8B-B14F-4D97-AF65-F5344CB8AC3E}">
        <p14:creationId xmlns:p14="http://schemas.microsoft.com/office/powerpoint/2010/main" val="1641499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National renames the uploaded file for storage and retrieval. </a:t>
            </a:r>
            <a:endParaRPr lang="en-US" i="1" dirty="0"/>
          </a:p>
          <a:p>
            <a:r>
              <a:rPr lang="en-US" i="1" dirty="0"/>
              <a:t>Once the file is uploaded the file name Year account# . Text  example 2015950.text  Where 2015 is the watch year History report was for and last four digits </a:t>
            </a:r>
            <a:r>
              <a:rPr lang="en-US" dirty="0"/>
              <a:t>is our squadron account code. Filename is generated automatically. If you send twice the second file overwrites the first file and both files will be the same. Please let the committee know it will be cleaned in next house keeping sweep</a:t>
            </a:r>
          </a:p>
        </p:txBody>
      </p:sp>
      <p:sp>
        <p:nvSpPr>
          <p:cNvPr id="4" name="Slide Number Placeholder 3"/>
          <p:cNvSpPr>
            <a:spLocks noGrp="1"/>
          </p:cNvSpPr>
          <p:nvPr>
            <p:ph type="sldNum" sz="quarter" idx="5"/>
          </p:nvPr>
        </p:nvSpPr>
        <p:spPr/>
        <p:txBody>
          <a:bodyPr/>
          <a:lstStyle/>
          <a:p>
            <a:fld id="{8DEEFB85-347C-4330-B72D-2C338817EEF8}" type="slidenum">
              <a:rPr lang="en-US" smtClean="0"/>
              <a:pPr/>
              <a:t>55</a:t>
            </a:fld>
            <a:endParaRPr lang="en-US" dirty="0"/>
          </a:p>
        </p:txBody>
      </p:sp>
    </p:spTree>
    <p:extLst>
      <p:ext uri="{BB962C8B-B14F-4D97-AF65-F5344CB8AC3E}">
        <p14:creationId xmlns:p14="http://schemas.microsoft.com/office/powerpoint/2010/main" val="860055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Histories filed with DB2000 and submitted online are found under “OTHERS” same file format. Please review once it is uploaded. IF you have a mistake. Fix with DB2000 and resubmit it will have the same file name and will overwrite bad one. You will have two entries. Example 20140080 is listed twice clicking on both will give you the same file. Please let us know and we can delete one.</a:t>
            </a:r>
          </a:p>
          <a:p>
            <a:endParaRPr lang="en-US" altLang="en-US" dirty="0"/>
          </a:p>
          <a:p>
            <a:r>
              <a:rPr lang="en-US" altLang="en-US" dirty="0"/>
              <a:t>Under top box “Selected Values” clicking will give you a drop down of all squadrons to narrow your search. Or search by four digit year</a:t>
            </a:r>
          </a:p>
          <a:p>
            <a:r>
              <a:rPr lang="en-US" dirty="0"/>
              <a:t>One you find your squadron click on “View Report</a:t>
            </a:r>
          </a:p>
        </p:txBody>
      </p:sp>
      <p:sp>
        <p:nvSpPr>
          <p:cNvPr id="4" name="Slide Number Placeholder 3"/>
          <p:cNvSpPr>
            <a:spLocks noGrp="1"/>
          </p:cNvSpPr>
          <p:nvPr>
            <p:ph type="sldNum" sz="quarter" idx="5"/>
          </p:nvPr>
        </p:nvSpPr>
        <p:spPr/>
        <p:txBody>
          <a:bodyPr/>
          <a:lstStyle/>
          <a:p>
            <a:fld id="{8DEEFB85-347C-4330-B72D-2C338817EEF8}" type="slidenum">
              <a:rPr lang="en-US" smtClean="0"/>
              <a:pPr/>
              <a:t>56</a:t>
            </a:fld>
            <a:endParaRPr lang="en-US" dirty="0"/>
          </a:p>
        </p:txBody>
      </p:sp>
    </p:spTree>
    <p:extLst>
      <p:ext uri="{BB962C8B-B14F-4D97-AF65-F5344CB8AC3E}">
        <p14:creationId xmlns:p14="http://schemas.microsoft.com/office/powerpoint/2010/main" val="13097241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closer look at a few archived files</a:t>
            </a:r>
          </a:p>
        </p:txBody>
      </p:sp>
      <p:sp>
        <p:nvSpPr>
          <p:cNvPr id="4" name="Slide Number Placeholder 3"/>
          <p:cNvSpPr>
            <a:spLocks noGrp="1"/>
          </p:cNvSpPr>
          <p:nvPr>
            <p:ph type="sldNum" sz="quarter" idx="5"/>
          </p:nvPr>
        </p:nvSpPr>
        <p:spPr/>
        <p:txBody>
          <a:bodyPr/>
          <a:lstStyle/>
          <a:p>
            <a:fld id="{8DEEFB85-347C-4330-B72D-2C338817EEF8}" type="slidenum">
              <a:rPr lang="en-US" smtClean="0"/>
              <a:pPr/>
              <a:t>57</a:t>
            </a:fld>
            <a:endParaRPr lang="en-US" dirty="0"/>
          </a:p>
        </p:txBody>
      </p:sp>
    </p:spTree>
    <p:extLst>
      <p:ext uri="{BB962C8B-B14F-4D97-AF65-F5344CB8AC3E}">
        <p14:creationId xmlns:p14="http://schemas.microsoft.com/office/powerpoint/2010/main" val="814720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bottom of screen is a scroll bar, Per Page allows user to change how many histories per page, just use drop down. The “end” button takes you to the last Histories. This is where you find the Histories submitted by Districts</a:t>
            </a:r>
          </a:p>
        </p:txBody>
      </p:sp>
      <p:sp>
        <p:nvSpPr>
          <p:cNvPr id="4" name="Slide Number Placeholder 3"/>
          <p:cNvSpPr>
            <a:spLocks noGrp="1"/>
          </p:cNvSpPr>
          <p:nvPr>
            <p:ph type="sldNum" sz="quarter" idx="5"/>
          </p:nvPr>
        </p:nvSpPr>
        <p:spPr/>
        <p:txBody>
          <a:bodyPr/>
          <a:lstStyle/>
          <a:p>
            <a:fld id="{8DEEFB85-347C-4330-B72D-2C338817EEF8}" type="slidenum">
              <a:rPr lang="en-US" smtClean="0"/>
              <a:pPr/>
              <a:t>58</a:t>
            </a:fld>
            <a:endParaRPr lang="en-US" dirty="0"/>
          </a:p>
        </p:txBody>
      </p:sp>
    </p:spTree>
    <p:extLst>
      <p:ext uri="{BB962C8B-B14F-4D97-AF65-F5344CB8AC3E}">
        <p14:creationId xmlns:p14="http://schemas.microsoft.com/office/powerpoint/2010/main" val="4258346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of some of the District Histories submitted. Same formatting as squadron</a:t>
            </a:r>
          </a:p>
        </p:txBody>
      </p:sp>
      <p:sp>
        <p:nvSpPr>
          <p:cNvPr id="4" name="Slide Number Placeholder 3"/>
          <p:cNvSpPr>
            <a:spLocks noGrp="1"/>
          </p:cNvSpPr>
          <p:nvPr>
            <p:ph type="sldNum" sz="quarter" idx="5"/>
          </p:nvPr>
        </p:nvSpPr>
        <p:spPr/>
        <p:txBody>
          <a:bodyPr/>
          <a:lstStyle/>
          <a:p>
            <a:fld id="{8DEEFB85-347C-4330-B72D-2C338817EEF8}" type="slidenum">
              <a:rPr lang="en-US" smtClean="0"/>
              <a:pPr/>
              <a:t>59</a:t>
            </a:fld>
            <a:endParaRPr lang="en-US" dirty="0"/>
          </a:p>
        </p:txBody>
      </p:sp>
    </p:spTree>
    <p:extLst>
      <p:ext uri="{BB962C8B-B14F-4D97-AF65-F5344CB8AC3E}">
        <p14:creationId xmlns:p14="http://schemas.microsoft.com/office/powerpoint/2010/main" val="300132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recommended by the Operations Manual, Minutes, Roster, newsletters, squadron calendar and reports especially education report will give you the information that goes into the Annual History . Electronic or word files will allow you to cut and paste the information, The User password is needed to submit the history when completed and download the latest squadron database and the </a:t>
            </a:r>
            <a:r>
              <a:rPr lang="en-US" sz="1200" kern="1200" dirty="0">
                <a:solidFill>
                  <a:schemeClr val="tx1"/>
                </a:solidFill>
                <a:effectLst/>
                <a:latin typeface="Times New Roman" pitchFamily="18" charset="0"/>
                <a:ea typeface="+mn-ea"/>
                <a:cs typeface="+mn-cs"/>
              </a:rPr>
              <a:t>"MQ Series Client" software be installed.</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6</a:t>
            </a:fld>
            <a:endParaRPr lang="en-US" dirty="0"/>
          </a:p>
        </p:txBody>
      </p:sp>
    </p:spTree>
    <p:extLst>
      <p:ext uri="{BB962C8B-B14F-4D97-AF65-F5344CB8AC3E}">
        <p14:creationId xmlns:p14="http://schemas.microsoft.com/office/powerpoint/2010/main" val="2869889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pdf file will open in new window,. You can Right click and save as. If desired. This one is four pages some are as large as ten pages</a:t>
            </a:r>
          </a:p>
          <a:p>
            <a:endParaRPr lang="en-US" dirty="0"/>
          </a:p>
          <a:p>
            <a:r>
              <a:rPr lang="en-US" dirty="0"/>
              <a:t>Cert #’s removed</a:t>
            </a:r>
          </a:p>
        </p:txBody>
      </p:sp>
      <p:sp>
        <p:nvSpPr>
          <p:cNvPr id="4" name="Slide Number Placeholder 3"/>
          <p:cNvSpPr>
            <a:spLocks noGrp="1"/>
          </p:cNvSpPr>
          <p:nvPr>
            <p:ph type="sldNum" sz="quarter" idx="5"/>
          </p:nvPr>
        </p:nvSpPr>
        <p:spPr/>
        <p:txBody>
          <a:bodyPr/>
          <a:lstStyle/>
          <a:p>
            <a:fld id="{8DEEFB85-347C-4330-B72D-2C338817EEF8}" type="slidenum">
              <a:rPr lang="en-US" smtClean="0"/>
              <a:pPr/>
              <a:t>60</a:t>
            </a:fld>
            <a:endParaRPr lang="en-US" dirty="0"/>
          </a:p>
        </p:txBody>
      </p:sp>
    </p:spTree>
    <p:extLst>
      <p:ext uri="{BB962C8B-B14F-4D97-AF65-F5344CB8AC3E}">
        <p14:creationId xmlns:p14="http://schemas.microsoft.com/office/powerpoint/2010/main" val="3748556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power point was written by D/C Kent Simpson, AP of D/30 and technical review by R/C Anna Morris, SN Tampa D/22</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61</a:t>
            </a:fld>
            <a:endParaRPr lang="en-US" dirty="0"/>
          </a:p>
        </p:txBody>
      </p:sp>
    </p:spTree>
    <p:extLst>
      <p:ext uri="{BB962C8B-B14F-4D97-AF65-F5344CB8AC3E}">
        <p14:creationId xmlns:p14="http://schemas.microsoft.com/office/powerpoint/2010/main" val="1437703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would like to acknowledge J. Kenneth Guscott for designing DB20000. The help section of DB2000 is well written and very helpful. Some comments in later slides come directly from the help section. </a:t>
            </a:r>
            <a:r>
              <a:rPr lang="en-US" sz="1200" kern="1200" dirty="0">
                <a:solidFill>
                  <a:schemeClr val="tx1"/>
                </a:solidFill>
                <a:effectLst/>
                <a:latin typeface="Times New Roman" pitchFamily="18" charset="0"/>
                <a:ea typeface="+mn-ea"/>
                <a:cs typeface="+mn-cs"/>
              </a:rPr>
              <a:t>P/D/C Ken Guscott, JN of 22/Anna Maria Island; DB2000 was originally developed for his squadron before spreading to his district and then the national organization. DB2000 version number is displayed along with the message, “MQ Series Client is ready for use.” If this message is not displayed, the user needs to go to the DB2000 Downloads webpage and download &amp; install the MQ Series Client.  Installation instructions are on the DB2000 Documentation webpage. Current and last version is 9.7.8 update 2019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7</a:t>
            </a:fld>
            <a:endParaRPr lang="en-US" dirty="0"/>
          </a:p>
        </p:txBody>
      </p:sp>
    </p:spTree>
    <p:extLst>
      <p:ext uri="{BB962C8B-B14F-4D97-AF65-F5344CB8AC3E}">
        <p14:creationId xmlns:p14="http://schemas.microsoft.com/office/powerpoint/2010/main" val="3779462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from DB2000 updates from DB2000 Folder under site index.</a:t>
            </a:r>
          </a:p>
        </p:txBody>
      </p:sp>
      <p:sp>
        <p:nvSpPr>
          <p:cNvPr id="4" name="Slide Number Placeholder 3"/>
          <p:cNvSpPr>
            <a:spLocks noGrp="1"/>
          </p:cNvSpPr>
          <p:nvPr>
            <p:ph type="sldNum" sz="quarter" idx="5"/>
          </p:nvPr>
        </p:nvSpPr>
        <p:spPr/>
        <p:txBody>
          <a:bodyPr/>
          <a:lstStyle/>
          <a:p>
            <a:fld id="{8DEEFB85-347C-4330-B72D-2C338817EEF8}" type="slidenum">
              <a:rPr lang="en-US" smtClean="0"/>
              <a:pPr/>
              <a:t>8</a:t>
            </a:fld>
            <a:endParaRPr lang="en-US" dirty="0"/>
          </a:p>
        </p:txBody>
      </p:sp>
    </p:spTree>
    <p:extLst>
      <p:ext uri="{BB962C8B-B14F-4D97-AF65-F5344CB8AC3E}">
        <p14:creationId xmlns:p14="http://schemas.microsoft.com/office/powerpoint/2010/main" val="348033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Screen of DB2000, </a:t>
            </a:r>
            <a:r>
              <a:rPr lang="en-US" sz="1200" dirty="0">
                <a:effectLst/>
              </a:rPr>
              <a:t>The "hotspots" on the control buttons and menus will take you to the various topics concerning them. Next we take a closer look.</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9</a:t>
            </a:fld>
            <a:endParaRPr lang="en-US" dirty="0"/>
          </a:p>
        </p:txBody>
      </p:sp>
    </p:spTree>
    <p:extLst>
      <p:ext uri="{BB962C8B-B14F-4D97-AF65-F5344CB8AC3E}">
        <p14:creationId xmlns:p14="http://schemas.microsoft.com/office/powerpoint/2010/main" val="58990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1767" name="Rectangle 39"/>
          <p:cNvSpPr>
            <a:spLocks noGrp="1" noChangeArrowheads="1"/>
          </p:cNvSpPr>
          <p:nvPr>
            <p:ph type="ctrTitle" sz="quarter"/>
          </p:nvPr>
        </p:nvSpPr>
        <p:spPr>
          <a:xfrm>
            <a:off x="685800" y="2057400"/>
            <a:ext cx="7772400" cy="1143000"/>
          </a:xfrm>
        </p:spPr>
        <p:txBody>
          <a:bodyPr/>
          <a:lstStyle>
            <a:lvl1pPr>
              <a:defRPr/>
            </a:lvl1pPr>
          </a:lstStyle>
          <a:p>
            <a:r>
              <a:rPr lang="en-US"/>
              <a:t>Click to edit Master title style</a:t>
            </a:r>
          </a:p>
        </p:txBody>
      </p:sp>
      <p:sp>
        <p:nvSpPr>
          <p:cNvPr id="201768" name="Rectangle 40"/>
          <p:cNvSpPr>
            <a:spLocks noGrp="1" noChangeArrowheads="1"/>
          </p:cNvSpPr>
          <p:nvPr>
            <p:ph type="subTitle" sz="quarter" idx="1"/>
          </p:nvPr>
        </p:nvSpPr>
        <p:spPr>
          <a:xfrm>
            <a:off x="1371600" y="3581400"/>
            <a:ext cx="6400800" cy="1752600"/>
          </a:xfrm>
        </p:spPr>
        <p:txBody>
          <a:bodyPr anchor="ct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422205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858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800"/>
            </a:lvl2pPr>
            <a:lvl3pPr>
              <a:defRPr sz="28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746125" y="1338263"/>
            <a:ext cx="3781983"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4674413" y="1338263"/>
            <a:ext cx="3783787"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53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stretch>
            <a:fillRect/>
          </a:stretch>
        </p:blipFill>
        <p:spPr>
          <a:xfrm>
            <a:off x="0" y="5325465"/>
            <a:ext cx="9144000" cy="1537557"/>
          </a:xfrm>
          <a:prstGeom prst="rect">
            <a:avLst/>
          </a:prstGeom>
        </p:spPr>
      </p:pic>
      <p:sp>
        <p:nvSpPr>
          <p:cNvPr id="51202" name="Rectangle 2"/>
          <p:cNvSpPr>
            <a:spLocks noGrp="1" noChangeArrowheads="1"/>
          </p:cNvSpPr>
          <p:nvPr>
            <p:ph type="title"/>
          </p:nvPr>
        </p:nvSpPr>
        <p:spPr bwMode="auto">
          <a:xfrm>
            <a:off x="685800" y="304800"/>
            <a:ext cx="77724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51203" name="Rectangle 3"/>
          <p:cNvSpPr>
            <a:spLocks noGrp="1" noChangeArrowheads="1"/>
          </p:cNvSpPr>
          <p:nvPr>
            <p:ph type="body" idx="1"/>
          </p:nvPr>
        </p:nvSpPr>
        <p:spPr bwMode="auto">
          <a:xfrm>
            <a:off x="685800" y="1447800"/>
            <a:ext cx="7772400" cy="426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205" name="Rectangle 5"/>
          <p:cNvSpPr>
            <a:spLocks noChangeArrowheads="1"/>
          </p:cNvSpPr>
          <p:nvPr/>
        </p:nvSpPr>
        <p:spPr bwMode="auto">
          <a:xfrm>
            <a:off x="593725" y="5973763"/>
            <a:ext cx="184150" cy="396875"/>
          </a:xfrm>
          <a:prstGeom prst="rect">
            <a:avLst/>
          </a:prstGeom>
          <a:noFill/>
          <a:ln w="9525">
            <a:noFill/>
            <a:miter lim="800000"/>
            <a:headEnd/>
            <a:tailEnd/>
          </a:ln>
          <a:effectLst/>
        </p:spPr>
        <p:txBody>
          <a:bodyPr wrap="none" anchor="ctr"/>
          <a:lstStyle/>
          <a:p>
            <a:endParaRPr lang="en-US" dirty="0"/>
          </a:p>
        </p:txBody>
      </p:sp>
      <p:pic>
        <p:nvPicPr>
          <p:cNvPr id="7" name="Picture 44" descr="USPSlogowithtextNOBACK copy"/>
          <p:cNvPicPr>
            <a:picLocks noChangeAspect="1" noChangeArrowheads="1"/>
          </p:cNvPicPr>
          <p:nvPr userDrawn="1"/>
        </p:nvPicPr>
        <p:blipFill>
          <a:blip r:embed="rId7" cstate="print"/>
          <a:srcRect/>
          <a:stretch>
            <a:fillRect/>
          </a:stretch>
        </p:blipFill>
        <p:spPr bwMode="auto">
          <a:xfrm>
            <a:off x="8126414" y="6019800"/>
            <a:ext cx="760530" cy="781050"/>
          </a:xfrm>
          <a:prstGeom prst="rect">
            <a:avLst/>
          </a:prstGeom>
          <a:noFill/>
          <a:ln w="9525">
            <a:noFill/>
            <a:miter lim="800000"/>
            <a:headEnd/>
            <a:tailEnd/>
          </a:ln>
        </p:spPr>
      </p:pic>
      <p:pic>
        <p:nvPicPr>
          <p:cNvPr id="9" name="Picture 8" descr="C:\Users\Paul\Documents\Pauls Stuff\Sailing\USPS\National Marketing Committee\PROJECTS\Americas Boating Club\Logos\FINAL ABClub logos\ABC LOGO RGB files\ABC LOGO RGB files\PNG RGB files\ABC LOGO V RGB.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85853" y="5973762"/>
            <a:ext cx="1286922" cy="827087"/>
          </a:xfrm>
          <a:prstGeom prst="rect">
            <a:avLst/>
          </a:prstGeom>
          <a:noFill/>
          <a:ln>
            <a:noFill/>
          </a:ln>
          <a:effectLst/>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1" r:id="rId3"/>
    <p:sldLayoutId id="2147483657" r:id="rId4"/>
  </p:sldLayoutIdLst>
  <p:hf hdr="0" ftr="0" dt="0"/>
  <p:txStyles>
    <p:titleStyle>
      <a:lvl1pPr algn="ctr" rtl="0" eaLnBrk="1" fontAlgn="base" hangingPunct="1">
        <a:spcBef>
          <a:spcPct val="0"/>
        </a:spcBef>
        <a:spcAft>
          <a:spcPct val="0"/>
        </a:spcAft>
        <a:defRPr sz="4000">
          <a:solidFill>
            <a:srgbClr val="007399"/>
          </a:solidFill>
          <a:latin typeface="Calibri" pitchFamily="34" charset="0"/>
          <a:ea typeface="+mj-ea"/>
          <a:cs typeface="+mj-cs"/>
        </a:defRPr>
      </a:lvl1pPr>
      <a:lvl2pPr algn="ctr" rtl="0" eaLnBrk="1" fontAlgn="base" hangingPunct="1">
        <a:spcBef>
          <a:spcPct val="0"/>
        </a:spcBef>
        <a:spcAft>
          <a:spcPct val="0"/>
        </a:spcAft>
        <a:defRPr sz="2400">
          <a:solidFill>
            <a:srgbClr val="007399"/>
          </a:solidFill>
          <a:latin typeface="Arial" charset="0"/>
        </a:defRPr>
      </a:lvl2pPr>
      <a:lvl3pPr algn="ctr" rtl="0" eaLnBrk="1" fontAlgn="base" hangingPunct="1">
        <a:spcBef>
          <a:spcPct val="0"/>
        </a:spcBef>
        <a:spcAft>
          <a:spcPct val="0"/>
        </a:spcAft>
        <a:defRPr sz="2400">
          <a:solidFill>
            <a:srgbClr val="007399"/>
          </a:solidFill>
          <a:latin typeface="Arial" charset="0"/>
        </a:defRPr>
      </a:lvl3pPr>
      <a:lvl4pPr algn="ctr" rtl="0" eaLnBrk="1" fontAlgn="base" hangingPunct="1">
        <a:spcBef>
          <a:spcPct val="0"/>
        </a:spcBef>
        <a:spcAft>
          <a:spcPct val="0"/>
        </a:spcAft>
        <a:defRPr sz="2400">
          <a:solidFill>
            <a:srgbClr val="007399"/>
          </a:solidFill>
          <a:latin typeface="Arial" charset="0"/>
        </a:defRPr>
      </a:lvl4pPr>
      <a:lvl5pPr algn="ctr" rtl="0" eaLnBrk="1" fontAlgn="base" hangingPunct="1">
        <a:spcBef>
          <a:spcPct val="0"/>
        </a:spcBef>
        <a:spcAft>
          <a:spcPct val="0"/>
        </a:spcAft>
        <a:defRPr sz="2400">
          <a:solidFill>
            <a:srgbClr val="007399"/>
          </a:solidFill>
          <a:latin typeface="Arial" charset="0"/>
        </a:defRPr>
      </a:lvl5pPr>
      <a:lvl6pPr marL="457200" algn="ctr" rtl="0" eaLnBrk="1" fontAlgn="base" hangingPunct="1">
        <a:spcBef>
          <a:spcPct val="0"/>
        </a:spcBef>
        <a:spcAft>
          <a:spcPct val="0"/>
        </a:spcAft>
        <a:defRPr sz="2400">
          <a:solidFill>
            <a:srgbClr val="007399"/>
          </a:solidFill>
          <a:latin typeface="Arial" charset="0"/>
        </a:defRPr>
      </a:lvl6pPr>
      <a:lvl7pPr marL="914400" algn="ctr" rtl="0" eaLnBrk="1" fontAlgn="base" hangingPunct="1">
        <a:spcBef>
          <a:spcPct val="0"/>
        </a:spcBef>
        <a:spcAft>
          <a:spcPct val="0"/>
        </a:spcAft>
        <a:defRPr sz="2400">
          <a:solidFill>
            <a:srgbClr val="007399"/>
          </a:solidFill>
          <a:latin typeface="Arial" charset="0"/>
        </a:defRPr>
      </a:lvl7pPr>
      <a:lvl8pPr marL="1371600" algn="ctr" rtl="0" eaLnBrk="1" fontAlgn="base" hangingPunct="1">
        <a:spcBef>
          <a:spcPct val="0"/>
        </a:spcBef>
        <a:spcAft>
          <a:spcPct val="0"/>
        </a:spcAft>
        <a:defRPr sz="2400">
          <a:solidFill>
            <a:srgbClr val="007399"/>
          </a:solidFill>
          <a:latin typeface="Arial" charset="0"/>
        </a:defRPr>
      </a:lvl8pPr>
      <a:lvl9pPr marL="1828800" algn="ctr" rtl="0" eaLnBrk="1" fontAlgn="base" hangingPunct="1">
        <a:spcBef>
          <a:spcPct val="0"/>
        </a:spcBef>
        <a:spcAft>
          <a:spcPct val="0"/>
        </a:spcAft>
        <a:defRPr sz="2400">
          <a:solidFill>
            <a:srgbClr val="007399"/>
          </a:solidFill>
          <a:latin typeface="Arial" charset="0"/>
        </a:defRPr>
      </a:lvl9pPr>
    </p:titleStyle>
    <p:bodyStyle>
      <a:lvl1pPr marL="342900" indent="-342900" algn="l" rtl="0" eaLnBrk="1" fontAlgn="base" hangingPunct="1">
        <a:spcBef>
          <a:spcPct val="20000"/>
        </a:spcBef>
        <a:spcAft>
          <a:spcPct val="0"/>
        </a:spcAft>
        <a:buSzPct val="60000"/>
        <a:buFont typeface="Monotype Sorts" pitchFamily="2" charset="2"/>
        <a:buChar char="u"/>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32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3200">
          <a:solidFill>
            <a:schemeClr val="tx1"/>
          </a:solidFill>
          <a:latin typeface="Calibri" pitchFamily="34" charset="0"/>
        </a:defRPr>
      </a:lvl3pPr>
      <a:lvl4pPr marL="1428750" indent="-228600" algn="l" rtl="0" eaLnBrk="1" fontAlgn="base" hangingPunct="1">
        <a:spcBef>
          <a:spcPct val="20000"/>
        </a:spcBef>
        <a:spcAft>
          <a:spcPct val="0"/>
        </a:spcAft>
        <a:buChar char="–"/>
        <a:defRPr sz="2400">
          <a:solidFill>
            <a:schemeClr val="tx1"/>
          </a:solidFill>
          <a:latin typeface="Calibri" pitchFamily="34" charset="0"/>
        </a:defRPr>
      </a:lvl4pPr>
      <a:lvl5pPr marL="1771650" indent="-228600" algn="l" rtl="0" eaLnBrk="1" fontAlgn="base" hangingPunct="1">
        <a:spcBef>
          <a:spcPct val="20000"/>
        </a:spcBef>
        <a:spcAft>
          <a:spcPct val="0"/>
        </a:spcAft>
        <a:buChar char="•"/>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cid:image004.png@01D4BE02.8CB85650" TargetMode="External"/><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cid:image001.png@01D4BE00.A61DDF40" TargetMode="External"/><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usps.org/index.php/departments/15000/15900"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usps.org/php/hap/historysearch.php"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d30usps.org/Completing%20Electronic%20History%20revised.pptx"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10AF-57F3-695E-7D0E-C0ED12527558}"/>
              </a:ext>
            </a:extLst>
          </p:cNvPr>
          <p:cNvSpPr>
            <a:spLocks noGrp="1"/>
          </p:cNvSpPr>
          <p:nvPr>
            <p:ph type="title"/>
          </p:nvPr>
        </p:nvSpPr>
        <p:spPr>
          <a:xfrm>
            <a:off x="685800" y="1068593"/>
            <a:ext cx="7772400" cy="838200"/>
          </a:xfrm>
        </p:spPr>
        <p:txBody>
          <a:bodyPr/>
          <a:lstStyle/>
          <a:p>
            <a:r>
              <a:rPr lang="en-US" sz="3600" dirty="0">
                <a:effectLst/>
                <a:latin typeface="Tahoma" panose="020B0604030504040204" pitchFamily="34" charset="0"/>
                <a:ea typeface="Calibri" panose="020F0502020204030204" pitchFamily="34" charset="0"/>
              </a:rPr>
              <a:t> “Today’s History Reporting” </a:t>
            </a:r>
            <a:endParaRPr lang="en-US" sz="3600" dirty="0"/>
          </a:p>
        </p:txBody>
      </p:sp>
      <p:sp>
        <p:nvSpPr>
          <p:cNvPr id="3" name="TextBox 2">
            <a:extLst>
              <a:ext uri="{FF2B5EF4-FFF2-40B4-BE49-F238E27FC236}">
                <a16:creationId xmlns:a16="http://schemas.microsoft.com/office/drawing/2014/main" id="{B9004647-C444-0861-A974-8CE0150B2D9F}"/>
              </a:ext>
            </a:extLst>
          </p:cNvPr>
          <p:cNvSpPr txBox="1"/>
          <p:nvPr/>
        </p:nvSpPr>
        <p:spPr>
          <a:xfrm>
            <a:off x="946673" y="2269864"/>
            <a:ext cx="6476103" cy="1077218"/>
          </a:xfrm>
          <a:prstGeom prst="rect">
            <a:avLst/>
          </a:prstGeom>
          <a:noFill/>
        </p:spPr>
        <p:txBody>
          <a:bodyPr wrap="square" rtlCol="0">
            <a:spAutoFit/>
          </a:bodyPr>
          <a:lstStyle/>
          <a:p>
            <a:pPr marL="342900" indent="-342900" algn="ctr">
              <a:buFont typeface="Arial" panose="020B0604020202020204" pitchFamily="34" charset="0"/>
              <a:buChar char="•"/>
            </a:pPr>
            <a:r>
              <a:rPr lang="en-US" sz="3200" dirty="0"/>
              <a:t>Heritage &amp; Documents Committee</a:t>
            </a:r>
          </a:p>
          <a:p>
            <a:pPr marL="342900" indent="-342900" algn="ctr">
              <a:buFont typeface="Arial" panose="020B0604020202020204" pitchFamily="34" charset="0"/>
              <a:buChar char="•"/>
            </a:pPr>
            <a:r>
              <a:rPr lang="en-US" sz="3200" dirty="0"/>
              <a:t>The Historian Team</a:t>
            </a:r>
          </a:p>
        </p:txBody>
      </p:sp>
      <p:sp>
        <p:nvSpPr>
          <p:cNvPr id="4" name="TextBox 3">
            <a:extLst>
              <a:ext uri="{FF2B5EF4-FFF2-40B4-BE49-F238E27FC236}">
                <a16:creationId xmlns:a16="http://schemas.microsoft.com/office/drawing/2014/main" id="{A14CC1FB-C035-EE06-440B-1A1089EF7946}"/>
              </a:ext>
            </a:extLst>
          </p:cNvPr>
          <p:cNvSpPr txBox="1"/>
          <p:nvPr/>
        </p:nvSpPr>
        <p:spPr>
          <a:xfrm>
            <a:off x="1376979" y="4249271"/>
            <a:ext cx="6745045" cy="461665"/>
          </a:xfrm>
          <a:prstGeom prst="rect">
            <a:avLst/>
          </a:prstGeom>
          <a:noFill/>
        </p:spPr>
        <p:txBody>
          <a:bodyPr wrap="square" rtlCol="0">
            <a:spAutoFit/>
          </a:bodyPr>
          <a:lstStyle/>
          <a:p>
            <a:r>
              <a:rPr lang="en-US" dirty="0"/>
              <a:t>By Kent Simpson</a:t>
            </a:r>
          </a:p>
        </p:txBody>
      </p:sp>
      <p:sp>
        <p:nvSpPr>
          <p:cNvPr id="5" name="TextBox 4">
            <a:extLst>
              <a:ext uri="{FF2B5EF4-FFF2-40B4-BE49-F238E27FC236}">
                <a16:creationId xmlns:a16="http://schemas.microsoft.com/office/drawing/2014/main" id="{2B8A212B-B5C8-60C6-1695-E30DB11E25B1}"/>
              </a:ext>
            </a:extLst>
          </p:cNvPr>
          <p:cNvSpPr txBox="1"/>
          <p:nvPr/>
        </p:nvSpPr>
        <p:spPr>
          <a:xfrm>
            <a:off x="8458200" y="524933"/>
            <a:ext cx="567267" cy="461665"/>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80363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AA37-B460-48E3-B83C-3C5478B71F27}"/>
              </a:ext>
            </a:extLst>
          </p:cNvPr>
          <p:cNvSpPr>
            <a:spLocks noGrp="1"/>
          </p:cNvSpPr>
          <p:nvPr>
            <p:ph type="title"/>
          </p:nvPr>
        </p:nvSpPr>
        <p:spPr/>
        <p:txBody>
          <a:bodyPr/>
          <a:lstStyle/>
          <a:p>
            <a:r>
              <a:rPr lang="en-US" dirty="0"/>
              <a:t>Control Buttons</a:t>
            </a:r>
          </a:p>
        </p:txBody>
      </p:sp>
      <p:pic>
        <p:nvPicPr>
          <p:cNvPr id="4" name="Picture 3">
            <a:extLst>
              <a:ext uri="{FF2B5EF4-FFF2-40B4-BE49-F238E27FC236}">
                <a16:creationId xmlns:a16="http://schemas.microsoft.com/office/drawing/2014/main" id="{7FFA87AF-3426-48AA-8EC1-FEFC6021A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2" y="1497961"/>
            <a:ext cx="9130635" cy="2926894"/>
          </a:xfrm>
          <a:prstGeom prst="rect">
            <a:avLst/>
          </a:prstGeom>
        </p:spPr>
      </p:pic>
      <p:sp>
        <p:nvSpPr>
          <p:cNvPr id="3" name="TextBox 2">
            <a:extLst>
              <a:ext uri="{FF2B5EF4-FFF2-40B4-BE49-F238E27FC236}">
                <a16:creationId xmlns:a16="http://schemas.microsoft.com/office/drawing/2014/main" id="{E44AEB27-78CF-BBE8-B2F6-D2721C781572}"/>
              </a:ext>
            </a:extLst>
          </p:cNvPr>
          <p:cNvSpPr txBox="1"/>
          <p:nvPr/>
        </p:nvSpPr>
        <p:spPr>
          <a:xfrm>
            <a:off x="8331200" y="592667"/>
            <a:ext cx="492443" cy="461665"/>
          </a:xfrm>
          <a:prstGeom prst="rect">
            <a:avLst/>
          </a:prstGeom>
          <a:noFill/>
        </p:spPr>
        <p:txBody>
          <a:bodyPr wrap="none" rtlCol="0">
            <a:spAutoFit/>
          </a:bodyPr>
          <a:lstStyle/>
          <a:p>
            <a:r>
              <a:rPr lang="en-US" dirty="0"/>
              <a:t>10</a:t>
            </a:r>
          </a:p>
        </p:txBody>
      </p:sp>
    </p:spTree>
    <p:extLst>
      <p:ext uri="{BB962C8B-B14F-4D97-AF65-F5344CB8AC3E}">
        <p14:creationId xmlns:p14="http://schemas.microsoft.com/office/powerpoint/2010/main" val="3529970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A22E7F-0361-4AE3-8D5E-EBF37CF26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2355"/>
            <a:ext cx="9144000" cy="5975645"/>
          </a:xfrm>
          <a:prstGeom prst="rect">
            <a:avLst/>
          </a:prstGeom>
        </p:spPr>
      </p:pic>
      <p:sp>
        <p:nvSpPr>
          <p:cNvPr id="2" name="TextBox 1">
            <a:extLst>
              <a:ext uri="{FF2B5EF4-FFF2-40B4-BE49-F238E27FC236}">
                <a16:creationId xmlns:a16="http://schemas.microsoft.com/office/drawing/2014/main" id="{4EE64291-8D78-2770-350E-D8A554E3476E}"/>
              </a:ext>
            </a:extLst>
          </p:cNvPr>
          <p:cNvSpPr txBox="1"/>
          <p:nvPr/>
        </p:nvSpPr>
        <p:spPr>
          <a:xfrm>
            <a:off x="8500533" y="440267"/>
            <a:ext cx="481029" cy="461665"/>
          </a:xfrm>
          <a:prstGeom prst="rect">
            <a:avLst/>
          </a:prstGeom>
          <a:noFill/>
        </p:spPr>
        <p:txBody>
          <a:bodyPr wrap="none" rtlCol="0">
            <a:spAutoFit/>
          </a:bodyPr>
          <a:lstStyle/>
          <a:p>
            <a:r>
              <a:rPr lang="en-US" dirty="0"/>
              <a:t>11</a:t>
            </a:r>
          </a:p>
        </p:txBody>
      </p:sp>
    </p:spTree>
    <p:extLst>
      <p:ext uri="{BB962C8B-B14F-4D97-AF65-F5344CB8AC3E}">
        <p14:creationId xmlns:p14="http://schemas.microsoft.com/office/powerpoint/2010/main" val="2748811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4E4D-97D6-499A-9DD1-74A41244D713}"/>
              </a:ext>
            </a:extLst>
          </p:cNvPr>
          <p:cNvSpPr>
            <a:spLocks noGrp="1"/>
          </p:cNvSpPr>
          <p:nvPr>
            <p:ph type="title"/>
          </p:nvPr>
        </p:nvSpPr>
        <p:spPr/>
        <p:txBody>
          <a:bodyPr/>
          <a:lstStyle/>
          <a:p>
            <a:r>
              <a:rPr lang="en-US" dirty="0"/>
              <a:t>Settings</a:t>
            </a:r>
          </a:p>
        </p:txBody>
      </p:sp>
      <p:pic>
        <p:nvPicPr>
          <p:cNvPr id="4" name="Picture 3">
            <a:extLst>
              <a:ext uri="{FF2B5EF4-FFF2-40B4-BE49-F238E27FC236}">
                <a16:creationId xmlns:a16="http://schemas.microsoft.com/office/drawing/2014/main" id="{45E35186-6D94-4F14-BF42-89D073499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 y="2049517"/>
            <a:ext cx="9154090" cy="2795752"/>
          </a:xfrm>
          <a:prstGeom prst="rect">
            <a:avLst/>
          </a:prstGeom>
        </p:spPr>
      </p:pic>
      <p:sp>
        <p:nvSpPr>
          <p:cNvPr id="3" name="TextBox 2">
            <a:extLst>
              <a:ext uri="{FF2B5EF4-FFF2-40B4-BE49-F238E27FC236}">
                <a16:creationId xmlns:a16="http://schemas.microsoft.com/office/drawing/2014/main" id="{9E737424-8B67-3E65-0174-45EF2C98EE71}"/>
              </a:ext>
            </a:extLst>
          </p:cNvPr>
          <p:cNvSpPr txBox="1"/>
          <p:nvPr/>
        </p:nvSpPr>
        <p:spPr>
          <a:xfrm>
            <a:off x="8458200" y="440267"/>
            <a:ext cx="492443" cy="461665"/>
          </a:xfrm>
          <a:prstGeom prst="rect">
            <a:avLst/>
          </a:prstGeom>
          <a:noFill/>
        </p:spPr>
        <p:txBody>
          <a:bodyPr wrap="none" rtlCol="0">
            <a:spAutoFit/>
          </a:bodyPr>
          <a:lstStyle/>
          <a:p>
            <a:r>
              <a:rPr lang="en-US" dirty="0"/>
              <a:t>12</a:t>
            </a:r>
          </a:p>
        </p:txBody>
      </p:sp>
    </p:spTree>
    <p:extLst>
      <p:ext uri="{BB962C8B-B14F-4D97-AF65-F5344CB8AC3E}">
        <p14:creationId xmlns:p14="http://schemas.microsoft.com/office/powerpoint/2010/main" val="2274653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0D0590-D8DA-4665-A51B-63F89BBCA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3185"/>
            <a:ext cx="9147613" cy="3111629"/>
          </a:xfrm>
          <a:prstGeom prst="rect">
            <a:avLst/>
          </a:prstGeom>
        </p:spPr>
      </p:pic>
      <p:sp>
        <p:nvSpPr>
          <p:cNvPr id="5" name="TextBox 4">
            <a:extLst>
              <a:ext uri="{FF2B5EF4-FFF2-40B4-BE49-F238E27FC236}">
                <a16:creationId xmlns:a16="http://schemas.microsoft.com/office/drawing/2014/main" id="{5A5A0268-364F-4C1B-B216-166E01E9C562}"/>
              </a:ext>
            </a:extLst>
          </p:cNvPr>
          <p:cNvSpPr txBox="1"/>
          <p:nvPr/>
        </p:nvSpPr>
        <p:spPr>
          <a:xfrm>
            <a:off x="1744718" y="977462"/>
            <a:ext cx="6295696" cy="646331"/>
          </a:xfrm>
          <a:prstGeom prst="rect">
            <a:avLst/>
          </a:prstGeom>
          <a:noFill/>
        </p:spPr>
        <p:txBody>
          <a:bodyPr wrap="square" rtlCol="0">
            <a:spAutoFit/>
          </a:bodyPr>
          <a:lstStyle/>
          <a:p>
            <a:r>
              <a:rPr lang="en-US" sz="3600" dirty="0"/>
              <a:t>Settings Drop Down Menu</a:t>
            </a:r>
          </a:p>
        </p:txBody>
      </p:sp>
      <p:sp>
        <p:nvSpPr>
          <p:cNvPr id="2" name="TextBox 1">
            <a:extLst>
              <a:ext uri="{FF2B5EF4-FFF2-40B4-BE49-F238E27FC236}">
                <a16:creationId xmlns:a16="http://schemas.microsoft.com/office/drawing/2014/main" id="{0479587C-C514-F3B7-CD18-ABC17092986D}"/>
              </a:ext>
            </a:extLst>
          </p:cNvPr>
          <p:cNvSpPr txBox="1"/>
          <p:nvPr/>
        </p:nvSpPr>
        <p:spPr>
          <a:xfrm>
            <a:off x="8568267" y="508000"/>
            <a:ext cx="492443" cy="461665"/>
          </a:xfrm>
          <a:prstGeom prst="rect">
            <a:avLst/>
          </a:prstGeom>
          <a:noFill/>
        </p:spPr>
        <p:txBody>
          <a:bodyPr wrap="none" rtlCol="0">
            <a:spAutoFit/>
          </a:bodyPr>
          <a:lstStyle/>
          <a:p>
            <a:r>
              <a:rPr lang="en-US" dirty="0"/>
              <a:t>13</a:t>
            </a:r>
          </a:p>
        </p:txBody>
      </p:sp>
    </p:spTree>
    <p:extLst>
      <p:ext uri="{BB962C8B-B14F-4D97-AF65-F5344CB8AC3E}">
        <p14:creationId xmlns:p14="http://schemas.microsoft.com/office/powerpoint/2010/main" val="1583852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0E25A-C30D-486F-9FD9-2E85EB417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144" y="0"/>
            <a:ext cx="5633546" cy="6859088"/>
          </a:xfrm>
          <a:prstGeom prst="rect">
            <a:avLst/>
          </a:prstGeom>
        </p:spPr>
      </p:pic>
      <p:sp>
        <p:nvSpPr>
          <p:cNvPr id="6" name="TextBox 5">
            <a:extLst>
              <a:ext uri="{FF2B5EF4-FFF2-40B4-BE49-F238E27FC236}">
                <a16:creationId xmlns:a16="http://schemas.microsoft.com/office/drawing/2014/main" id="{16663461-0DA5-6C66-D547-2EF918CE937E}"/>
              </a:ext>
            </a:extLst>
          </p:cNvPr>
          <p:cNvSpPr txBox="1"/>
          <p:nvPr/>
        </p:nvSpPr>
        <p:spPr>
          <a:xfrm>
            <a:off x="8111067" y="457200"/>
            <a:ext cx="492443" cy="461665"/>
          </a:xfrm>
          <a:prstGeom prst="rect">
            <a:avLst/>
          </a:prstGeom>
          <a:noFill/>
        </p:spPr>
        <p:txBody>
          <a:bodyPr wrap="none" rtlCol="0">
            <a:spAutoFit/>
          </a:bodyPr>
          <a:lstStyle/>
          <a:p>
            <a:r>
              <a:rPr lang="en-US" dirty="0"/>
              <a:t>14</a:t>
            </a:r>
          </a:p>
        </p:txBody>
      </p:sp>
    </p:spTree>
    <p:extLst>
      <p:ext uri="{BB962C8B-B14F-4D97-AF65-F5344CB8AC3E}">
        <p14:creationId xmlns:p14="http://schemas.microsoft.com/office/powerpoint/2010/main" val="2271613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7D2A0C-7B5D-48B9-B7A0-A63A4F329AB0}"/>
              </a:ext>
            </a:extLst>
          </p:cNvPr>
          <p:cNvSpPr txBox="1"/>
          <p:nvPr/>
        </p:nvSpPr>
        <p:spPr>
          <a:xfrm>
            <a:off x="3142592" y="478135"/>
            <a:ext cx="3337773" cy="461665"/>
          </a:xfrm>
          <a:prstGeom prst="rect">
            <a:avLst/>
          </a:prstGeom>
          <a:noFill/>
        </p:spPr>
        <p:txBody>
          <a:bodyPr wrap="none" rtlCol="0">
            <a:spAutoFit/>
          </a:bodyPr>
          <a:lstStyle/>
          <a:p>
            <a:r>
              <a:rPr lang="en-US" dirty="0"/>
              <a:t>Import  Download Roster</a:t>
            </a:r>
          </a:p>
        </p:txBody>
      </p:sp>
      <p:pic>
        <p:nvPicPr>
          <p:cNvPr id="1026" name="Picture 4">
            <a:extLst>
              <a:ext uri="{FF2B5EF4-FFF2-40B4-BE49-F238E27FC236}">
                <a16:creationId xmlns:a16="http://schemas.microsoft.com/office/drawing/2014/main" id="{D998FC8C-6821-48D9-9AB7-B715B186A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8269" b="81898"/>
          <a:stretch>
            <a:fillRect/>
          </a:stretch>
        </p:blipFill>
        <p:spPr bwMode="auto">
          <a:xfrm>
            <a:off x="61322" y="1051033"/>
            <a:ext cx="9082678" cy="200747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857AFFAD-92CC-408A-AE21-FE0F84709EE5}"/>
              </a:ext>
            </a:extLst>
          </p:cNvPr>
          <p:cNvSpPr>
            <a:spLocks noChangeArrowheads="1"/>
          </p:cNvSpPr>
          <p:nvPr/>
        </p:nvSpPr>
        <p:spPr bwMode="auto">
          <a:xfrm>
            <a:off x="61322" y="43732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7" name="Picture 1" descr="cid:image001.png@01D4BE00.A61DDF40">
            <a:extLst>
              <a:ext uri="{FF2B5EF4-FFF2-40B4-BE49-F238E27FC236}">
                <a16:creationId xmlns:a16="http://schemas.microsoft.com/office/drawing/2014/main" id="{BDBAF6C9-7046-40D3-914B-C000B395FB5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1322" y="4373218"/>
            <a:ext cx="1371600" cy="704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31139485-6FB8-43EE-B238-7BBC492D4251}"/>
              </a:ext>
            </a:extLst>
          </p:cNvPr>
          <p:cNvSpPr>
            <a:spLocks noChangeArrowheads="1"/>
          </p:cNvSpPr>
          <p:nvPr/>
        </p:nvSpPr>
        <p:spPr bwMode="auto">
          <a:xfrm>
            <a:off x="1432922" y="43716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9" name="Picture 6" descr="cid:image004.png@01D4BE02.8CB85650">
            <a:extLst>
              <a:ext uri="{FF2B5EF4-FFF2-40B4-BE49-F238E27FC236}">
                <a16:creationId xmlns:a16="http://schemas.microsoft.com/office/drawing/2014/main" id="{10482784-14C9-4068-BA83-C5CD6DB0F7D3}"/>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432922" y="4371671"/>
            <a:ext cx="1371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 descr="image007">
            <a:extLst>
              <a:ext uri="{FF2B5EF4-FFF2-40B4-BE49-F238E27FC236}">
                <a16:creationId xmlns:a16="http://schemas.microsoft.com/office/drawing/2014/main" id="{F7042774-5D12-4276-AA32-5A83D3DFBF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185" y="5074974"/>
            <a:ext cx="1371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image006">
            <a:extLst>
              <a:ext uri="{FF2B5EF4-FFF2-40B4-BE49-F238E27FC236}">
                <a16:creationId xmlns:a16="http://schemas.microsoft.com/office/drawing/2014/main" id="{63DD0B45-313E-4522-B3BF-0355E49903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6122" y="4370124"/>
            <a:ext cx="1371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image008">
            <a:extLst>
              <a:ext uri="{FF2B5EF4-FFF2-40B4-BE49-F238E27FC236}">
                <a16:creationId xmlns:a16="http://schemas.microsoft.com/office/drawing/2014/main" id="{EB9651FA-103F-43C7-B227-7234808390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5806" y="5074974"/>
            <a:ext cx="1371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2" descr="image010">
            <a:extLst>
              <a:ext uri="{FF2B5EF4-FFF2-40B4-BE49-F238E27FC236}">
                <a16:creationId xmlns:a16="http://schemas.microsoft.com/office/drawing/2014/main" id="{776E6740-AB4E-471B-B69B-4BCCE0D35B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8427" y="5074974"/>
            <a:ext cx="1371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descr="cid:image006.png@01D4BEE2.59AC2FD0">
            <a:extLst>
              <a:ext uri="{FF2B5EF4-FFF2-40B4-BE49-F238E27FC236}">
                <a16:creationId xmlns:a16="http://schemas.microsoft.com/office/drawing/2014/main" id="{7F716720-9329-4696-BAED-CC49DEC125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5543" y="4370124"/>
            <a:ext cx="1371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E07EB49-69BB-5236-0EFB-9FE2963A32D2}"/>
              </a:ext>
            </a:extLst>
          </p:cNvPr>
          <p:cNvSpPr txBox="1"/>
          <p:nvPr/>
        </p:nvSpPr>
        <p:spPr>
          <a:xfrm>
            <a:off x="8161867" y="304800"/>
            <a:ext cx="492443" cy="461665"/>
          </a:xfrm>
          <a:prstGeom prst="rect">
            <a:avLst/>
          </a:prstGeom>
          <a:noFill/>
        </p:spPr>
        <p:txBody>
          <a:bodyPr wrap="none" rtlCol="0">
            <a:spAutoFit/>
          </a:bodyPr>
          <a:lstStyle/>
          <a:p>
            <a:r>
              <a:rPr lang="en-US" dirty="0"/>
              <a:t>15</a:t>
            </a:r>
          </a:p>
        </p:txBody>
      </p:sp>
    </p:spTree>
    <p:extLst>
      <p:ext uri="{BB962C8B-B14F-4D97-AF65-F5344CB8AC3E}">
        <p14:creationId xmlns:p14="http://schemas.microsoft.com/office/powerpoint/2010/main" val="330772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05942F2D-017A-71F5-F25F-0A8530AB7270}"/>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958" y="144292"/>
            <a:ext cx="9021531" cy="5850107"/>
          </a:xfrm>
        </p:spPr>
      </p:pic>
      <p:sp>
        <p:nvSpPr>
          <p:cNvPr id="2" name="TextBox 1">
            <a:extLst>
              <a:ext uri="{FF2B5EF4-FFF2-40B4-BE49-F238E27FC236}">
                <a16:creationId xmlns:a16="http://schemas.microsoft.com/office/drawing/2014/main" id="{9546A239-8294-DFA5-B18B-8A57280D0ED0}"/>
              </a:ext>
            </a:extLst>
          </p:cNvPr>
          <p:cNvSpPr txBox="1"/>
          <p:nvPr/>
        </p:nvSpPr>
        <p:spPr>
          <a:xfrm>
            <a:off x="8161867" y="558800"/>
            <a:ext cx="492443" cy="461665"/>
          </a:xfrm>
          <a:prstGeom prst="rect">
            <a:avLst/>
          </a:prstGeom>
          <a:noFill/>
        </p:spPr>
        <p:txBody>
          <a:bodyPr wrap="none" rtlCol="0">
            <a:spAutoFit/>
          </a:bodyPr>
          <a:lstStyle/>
          <a:p>
            <a:r>
              <a:rPr lang="en-US" dirty="0"/>
              <a:t>16</a:t>
            </a:r>
          </a:p>
        </p:txBody>
      </p:sp>
    </p:spTree>
    <p:extLst>
      <p:ext uri="{BB962C8B-B14F-4D97-AF65-F5344CB8AC3E}">
        <p14:creationId xmlns:p14="http://schemas.microsoft.com/office/powerpoint/2010/main" val="104831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B1451B4A-F8FC-0602-8E8E-0DB5B03D1C0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8959" y="1006289"/>
            <a:ext cx="9006082" cy="5851711"/>
          </a:xfrm>
        </p:spPr>
      </p:pic>
      <p:sp>
        <p:nvSpPr>
          <p:cNvPr id="2" name="TextBox 1">
            <a:extLst>
              <a:ext uri="{FF2B5EF4-FFF2-40B4-BE49-F238E27FC236}">
                <a16:creationId xmlns:a16="http://schemas.microsoft.com/office/drawing/2014/main" id="{217CAB1D-CFEE-07D0-3639-1CB232910CC5}"/>
              </a:ext>
            </a:extLst>
          </p:cNvPr>
          <p:cNvSpPr txBox="1"/>
          <p:nvPr/>
        </p:nvSpPr>
        <p:spPr>
          <a:xfrm>
            <a:off x="8568267" y="423333"/>
            <a:ext cx="492443" cy="830997"/>
          </a:xfrm>
          <a:prstGeom prst="rect">
            <a:avLst/>
          </a:prstGeom>
          <a:noFill/>
        </p:spPr>
        <p:txBody>
          <a:bodyPr wrap="none" rtlCol="0">
            <a:spAutoFit/>
          </a:bodyPr>
          <a:lstStyle/>
          <a:p>
            <a:r>
              <a:rPr lang="en-US" dirty="0"/>
              <a:t>17</a:t>
            </a:r>
          </a:p>
          <a:p>
            <a:endParaRPr lang="en-US" dirty="0"/>
          </a:p>
        </p:txBody>
      </p:sp>
    </p:spTree>
    <p:extLst>
      <p:ext uri="{BB962C8B-B14F-4D97-AF65-F5344CB8AC3E}">
        <p14:creationId xmlns:p14="http://schemas.microsoft.com/office/powerpoint/2010/main" val="3003203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E620-B6EA-4EE2-935E-370AD5AEB5E7}"/>
              </a:ext>
            </a:extLst>
          </p:cNvPr>
          <p:cNvSpPr>
            <a:spLocks noGrp="1"/>
          </p:cNvSpPr>
          <p:nvPr>
            <p:ph type="title"/>
          </p:nvPr>
        </p:nvSpPr>
        <p:spPr/>
        <p:txBody>
          <a:bodyPr/>
          <a:lstStyle/>
          <a:p>
            <a:r>
              <a:rPr lang="en-US" dirty="0"/>
              <a:t>Squadron Form(s)</a:t>
            </a:r>
          </a:p>
        </p:txBody>
      </p:sp>
      <p:pic>
        <p:nvPicPr>
          <p:cNvPr id="5" name="Content Placeholder 4">
            <a:extLst>
              <a:ext uri="{FF2B5EF4-FFF2-40B4-BE49-F238E27FC236}">
                <a16:creationId xmlns:a16="http://schemas.microsoft.com/office/drawing/2014/main" id="{BB2F147E-0AA3-4F80-817C-B22366405304}"/>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8816" y="1143000"/>
            <a:ext cx="9152816" cy="3083223"/>
          </a:xfrm>
          <a:prstGeom prst="rect">
            <a:avLst/>
          </a:prstGeom>
        </p:spPr>
      </p:pic>
      <p:sp>
        <p:nvSpPr>
          <p:cNvPr id="3" name="TextBox 2">
            <a:extLst>
              <a:ext uri="{FF2B5EF4-FFF2-40B4-BE49-F238E27FC236}">
                <a16:creationId xmlns:a16="http://schemas.microsoft.com/office/drawing/2014/main" id="{CB4156F4-DF33-F79D-53D9-EDCF984F2541}"/>
              </a:ext>
            </a:extLst>
          </p:cNvPr>
          <p:cNvSpPr txBox="1"/>
          <p:nvPr/>
        </p:nvSpPr>
        <p:spPr>
          <a:xfrm>
            <a:off x="8458200" y="508000"/>
            <a:ext cx="492443" cy="461665"/>
          </a:xfrm>
          <a:prstGeom prst="rect">
            <a:avLst/>
          </a:prstGeom>
          <a:noFill/>
        </p:spPr>
        <p:txBody>
          <a:bodyPr wrap="none" rtlCol="0">
            <a:spAutoFit/>
          </a:bodyPr>
          <a:lstStyle/>
          <a:p>
            <a:r>
              <a:rPr lang="en-US" dirty="0"/>
              <a:t>18</a:t>
            </a:r>
          </a:p>
        </p:txBody>
      </p:sp>
    </p:spTree>
    <p:extLst>
      <p:ext uri="{BB962C8B-B14F-4D97-AF65-F5344CB8AC3E}">
        <p14:creationId xmlns:p14="http://schemas.microsoft.com/office/powerpoint/2010/main" val="109689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D73B-C397-4E91-9A8E-1BECF5B337DF}"/>
              </a:ext>
            </a:extLst>
          </p:cNvPr>
          <p:cNvSpPr>
            <a:spLocks noGrp="1"/>
          </p:cNvSpPr>
          <p:nvPr>
            <p:ph type="title"/>
          </p:nvPr>
        </p:nvSpPr>
        <p:spPr/>
        <p:txBody>
          <a:bodyPr/>
          <a:lstStyle/>
          <a:p>
            <a:r>
              <a:rPr lang="en-US" dirty="0"/>
              <a:t>Squadron Form</a:t>
            </a:r>
          </a:p>
        </p:txBody>
      </p:sp>
      <p:pic>
        <p:nvPicPr>
          <p:cNvPr id="11" name="Picture 10">
            <a:extLst>
              <a:ext uri="{FF2B5EF4-FFF2-40B4-BE49-F238E27FC236}">
                <a16:creationId xmlns:a16="http://schemas.microsoft.com/office/drawing/2014/main" id="{57F51DBF-EAA6-423C-AD44-A491BC5C1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9145465" cy="3292366"/>
          </a:xfrm>
          <a:prstGeom prst="rect">
            <a:avLst/>
          </a:prstGeom>
        </p:spPr>
      </p:pic>
      <p:sp>
        <p:nvSpPr>
          <p:cNvPr id="3" name="TextBox 2">
            <a:extLst>
              <a:ext uri="{FF2B5EF4-FFF2-40B4-BE49-F238E27FC236}">
                <a16:creationId xmlns:a16="http://schemas.microsoft.com/office/drawing/2014/main" id="{BB7FE7DE-2A91-9A3D-86D8-ADE34B67058D}"/>
              </a:ext>
            </a:extLst>
          </p:cNvPr>
          <p:cNvSpPr txBox="1"/>
          <p:nvPr/>
        </p:nvSpPr>
        <p:spPr>
          <a:xfrm>
            <a:off x="8246533" y="474133"/>
            <a:ext cx="492443" cy="461665"/>
          </a:xfrm>
          <a:prstGeom prst="rect">
            <a:avLst/>
          </a:prstGeom>
          <a:noFill/>
        </p:spPr>
        <p:txBody>
          <a:bodyPr wrap="none" rtlCol="0">
            <a:spAutoFit/>
          </a:bodyPr>
          <a:lstStyle/>
          <a:p>
            <a:r>
              <a:rPr lang="en-US" dirty="0"/>
              <a:t>19</a:t>
            </a:r>
          </a:p>
        </p:txBody>
      </p:sp>
    </p:spTree>
    <p:extLst>
      <p:ext uri="{BB962C8B-B14F-4D97-AF65-F5344CB8AC3E}">
        <p14:creationId xmlns:p14="http://schemas.microsoft.com/office/powerpoint/2010/main" val="137386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F761F36E-406E-F2B8-C428-C0E9EE439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059" y="150607"/>
            <a:ext cx="4639815" cy="6043744"/>
          </a:xfrm>
          <a:prstGeom prst="rect">
            <a:avLst/>
          </a:prstGeom>
        </p:spPr>
      </p:pic>
      <p:sp>
        <p:nvSpPr>
          <p:cNvPr id="2" name="TextBox 1">
            <a:extLst>
              <a:ext uri="{FF2B5EF4-FFF2-40B4-BE49-F238E27FC236}">
                <a16:creationId xmlns:a16="http://schemas.microsoft.com/office/drawing/2014/main" id="{55B6CA71-1B02-895A-2F19-4319D182F584}"/>
              </a:ext>
            </a:extLst>
          </p:cNvPr>
          <p:cNvSpPr txBox="1"/>
          <p:nvPr/>
        </p:nvSpPr>
        <p:spPr>
          <a:xfrm>
            <a:off x="8398933" y="389467"/>
            <a:ext cx="338554" cy="461665"/>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1395074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565A-BB63-4FA7-9A73-A377F35C1025}"/>
              </a:ext>
            </a:extLst>
          </p:cNvPr>
          <p:cNvSpPr>
            <a:spLocks noGrp="1"/>
          </p:cNvSpPr>
          <p:nvPr>
            <p:ph type="title"/>
          </p:nvPr>
        </p:nvSpPr>
        <p:spPr/>
        <p:txBody>
          <a:bodyPr/>
          <a:lstStyle/>
          <a:p>
            <a:r>
              <a:rPr lang="en-US" dirty="0"/>
              <a:t>District Form(s)</a:t>
            </a:r>
          </a:p>
        </p:txBody>
      </p:sp>
      <p:pic>
        <p:nvPicPr>
          <p:cNvPr id="4" name="Picture 3">
            <a:extLst>
              <a:ext uri="{FF2B5EF4-FFF2-40B4-BE49-F238E27FC236}">
                <a16:creationId xmlns:a16="http://schemas.microsoft.com/office/drawing/2014/main" id="{0FF4CE29-D09D-4436-A2E7-D910F3E06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4" y="2159876"/>
            <a:ext cx="9176974" cy="3205655"/>
          </a:xfrm>
          <a:prstGeom prst="rect">
            <a:avLst/>
          </a:prstGeom>
        </p:spPr>
      </p:pic>
      <p:sp>
        <p:nvSpPr>
          <p:cNvPr id="3" name="TextBox 2">
            <a:extLst>
              <a:ext uri="{FF2B5EF4-FFF2-40B4-BE49-F238E27FC236}">
                <a16:creationId xmlns:a16="http://schemas.microsoft.com/office/drawing/2014/main" id="{787DF8E7-F51E-4BCD-AE71-97A61EDD34E9}"/>
              </a:ext>
            </a:extLst>
          </p:cNvPr>
          <p:cNvSpPr txBox="1"/>
          <p:nvPr/>
        </p:nvSpPr>
        <p:spPr>
          <a:xfrm>
            <a:off x="8280400" y="304800"/>
            <a:ext cx="492443" cy="461665"/>
          </a:xfrm>
          <a:prstGeom prst="rect">
            <a:avLst/>
          </a:prstGeom>
          <a:noFill/>
        </p:spPr>
        <p:txBody>
          <a:bodyPr wrap="none" rtlCol="0">
            <a:spAutoFit/>
          </a:bodyPr>
          <a:lstStyle/>
          <a:p>
            <a:r>
              <a:rPr lang="en-US" dirty="0"/>
              <a:t>20</a:t>
            </a:r>
          </a:p>
        </p:txBody>
      </p:sp>
    </p:spTree>
    <p:extLst>
      <p:ext uri="{BB962C8B-B14F-4D97-AF65-F5344CB8AC3E}">
        <p14:creationId xmlns:p14="http://schemas.microsoft.com/office/powerpoint/2010/main" val="2918350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265552-70D2-4948-A217-52D9A5733B31}"/>
              </a:ext>
            </a:extLst>
          </p:cNvPr>
          <p:cNvSpPr>
            <a:spLocks noGrp="1"/>
          </p:cNvSpPr>
          <p:nvPr>
            <p:ph type="title"/>
          </p:nvPr>
        </p:nvSpPr>
        <p:spPr/>
        <p:txBody>
          <a:bodyPr/>
          <a:lstStyle/>
          <a:p>
            <a:r>
              <a:rPr lang="en-US" dirty="0"/>
              <a:t>Open Historian’s Form</a:t>
            </a:r>
          </a:p>
        </p:txBody>
      </p:sp>
      <p:pic>
        <p:nvPicPr>
          <p:cNvPr id="7" name="Picture 6">
            <a:extLst>
              <a:ext uri="{FF2B5EF4-FFF2-40B4-BE49-F238E27FC236}">
                <a16:creationId xmlns:a16="http://schemas.microsoft.com/office/drawing/2014/main" id="{F15E184E-AAFA-4794-802C-3A7790508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1" y="1755229"/>
            <a:ext cx="9220726" cy="3216164"/>
          </a:xfrm>
          <a:prstGeom prst="rect">
            <a:avLst/>
          </a:prstGeom>
        </p:spPr>
      </p:pic>
      <p:sp>
        <p:nvSpPr>
          <p:cNvPr id="2" name="TextBox 1">
            <a:extLst>
              <a:ext uri="{FF2B5EF4-FFF2-40B4-BE49-F238E27FC236}">
                <a16:creationId xmlns:a16="http://schemas.microsoft.com/office/drawing/2014/main" id="{8157917E-4A22-62C2-D828-26AC2C27EF7C}"/>
              </a:ext>
            </a:extLst>
          </p:cNvPr>
          <p:cNvSpPr txBox="1"/>
          <p:nvPr/>
        </p:nvSpPr>
        <p:spPr>
          <a:xfrm>
            <a:off x="8458200" y="508000"/>
            <a:ext cx="492443" cy="461665"/>
          </a:xfrm>
          <a:prstGeom prst="rect">
            <a:avLst/>
          </a:prstGeom>
          <a:noFill/>
        </p:spPr>
        <p:txBody>
          <a:bodyPr wrap="none" rtlCol="0">
            <a:spAutoFit/>
          </a:bodyPr>
          <a:lstStyle/>
          <a:p>
            <a:r>
              <a:rPr lang="en-US" dirty="0"/>
              <a:t>21</a:t>
            </a:r>
          </a:p>
        </p:txBody>
      </p:sp>
    </p:spTree>
    <p:extLst>
      <p:ext uri="{BB962C8B-B14F-4D97-AF65-F5344CB8AC3E}">
        <p14:creationId xmlns:p14="http://schemas.microsoft.com/office/powerpoint/2010/main" val="1101296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9EBCC8-3C12-480B-AFBF-43B6116B0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8" y="0"/>
            <a:ext cx="9174736" cy="6858000"/>
          </a:xfrm>
          <a:prstGeom prst="rect">
            <a:avLst/>
          </a:prstGeom>
        </p:spPr>
      </p:pic>
    </p:spTree>
    <p:extLst>
      <p:ext uri="{BB962C8B-B14F-4D97-AF65-F5344CB8AC3E}">
        <p14:creationId xmlns:p14="http://schemas.microsoft.com/office/powerpoint/2010/main" val="410396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1B73B-94F9-45B3-94BB-CA394D4B5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07" y="64518"/>
            <a:ext cx="7219554" cy="6817292"/>
          </a:xfrm>
          <a:prstGeom prst="rect">
            <a:avLst/>
          </a:prstGeom>
        </p:spPr>
      </p:pic>
    </p:spTree>
    <p:extLst>
      <p:ext uri="{BB962C8B-B14F-4D97-AF65-F5344CB8AC3E}">
        <p14:creationId xmlns:p14="http://schemas.microsoft.com/office/powerpoint/2010/main" val="4273886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1CF6-A2D1-4C98-BB1A-CE6A0060C18D}"/>
              </a:ext>
            </a:extLst>
          </p:cNvPr>
          <p:cNvSpPr>
            <a:spLocks noGrp="1"/>
          </p:cNvSpPr>
          <p:nvPr>
            <p:ph type="title"/>
          </p:nvPr>
        </p:nvSpPr>
        <p:spPr/>
        <p:txBody>
          <a:bodyPr/>
          <a:lstStyle/>
          <a:p>
            <a:r>
              <a:rPr lang="en-US" dirty="0"/>
              <a:t>Current Historian Report </a:t>
            </a:r>
          </a:p>
        </p:txBody>
      </p:sp>
      <p:pic>
        <p:nvPicPr>
          <p:cNvPr id="8" name="Picture 7">
            <a:extLst>
              <a:ext uri="{FF2B5EF4-FFF2-40B4-BE49-F238E27FC236}">
                <a16:creationId xmlns:a16="http://schemas.microsoft.com/office/drawing/2014/main" id="{57EBF7A8-E1AA-4A26-A1AB-296CF5C4C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03" y="2041634"/>
            <a:ext cx="8350818" cy="1061545"/>
          </a:xfrm>
          <a:prstGeom prst="rect">
            <a:avLst/>
          </a:prstGeom>
        </p:spPr>
      </p:pic>
      <p:sp>
        <p:nvSpPr>
          <p:cNvPr id="9" name="Arrow: Up 8">
            <a:extLst>
              <a:ext uri="{FF2B5EF4-FFF2-40B4-BE49-F238E27FC236}">
                <a16:creationId xmlns:a16="http://schemas.microsoft.com/office/drawing/2014/main" id="{3AB55EF2-FC89-4A92-B4EC-8582ABAB8AFC}"/>
              </a:ext>
            </a:extLst>
          </p:cNvPr>
          <p:cNvSpPr/>
          <p:nvPr/>
        </p:nvSpPr>
        <p:spPr bwMode="auto">
          <a:xfrm>
            <a:off x="6800193" y="2414751"/>
            <a:ext cx="515007" cy="1376855"/>
          </a:xfrm>
          <a:prstGeom prst="upArrow">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a:extLst>
              <a:ext uri="{FF2B5EF4-FFF2-40B4-BE49-F238E27FC236}">
                <a16:creationId xmlns:a16="http://schemas.microsoft.com/office/drawing/2014/main" id="{5522039F-1FA1-0CAF-05A4-44D82EFE8E87}"/>
              </a:ext>
            </a:extLst>
          </p:cNvPr>
          <p:cNvSpPr txBox="1"/>
          <p:nvPr/>
        </p:nvSpPr>
        <p:spPr>
          <a:xfrm>
            <a:off x="8458200" y="592667"/>
            <a:ext cx="492443" cy="461665"/>
          </a:xfrm>
          <a:prstGeom prst="rect">
            <a:avLst/>
          </a:prstGeom>
          <a:noFill/>
        </p:spPr>
        <p:txBody>
          <a:bodyPr wrap="none" rtlCol="0">
            <a:spAutoFit/>
          </a:bodyPr>
          <a:lstStyle/>
          <a:p>
            <a:r>
              <a:rPr lang="en-US" dirty="0"/>
              <a:t>24</a:t>
            </a:r>
          </a:p>
        </p:txBody>
      </p:sp>
    </p:spTree>
    <p:extLst>
      <p:ext uri="{BB962C8B-B14F-4D97-AF65-F5344CB8AC3E}">
        <p14:creationId xmlns:p14="http://schemas.microsoft.com/office/powerpoint/2010/main" val="161326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7DEED9-4559-427D-BD1A-F4F017C23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7" y="2280744"/>
            <a:ext cx="9156278" cy="2732689"/>
          </a:xfrm>
          <a:prstGeom prst="rect">
            <a:avLst/>
          </a:prstGeom>
        </p:spPr>
      </p:pic>
      <p:sp>
        <p:nvSpPr>
          <p:cNvPr id="2" name="TextBox 1">
            <a:extLst>
              <a:ext uri="{FF2B5EF4-FFF2-40B4-BE49-F238E27FC236}">
                <a16:creationId xmlns:a16="http://schemas.microsoft.com/office/drawing/2014/main" id="{86762EC3-CD12-0B2F-F8C5-B6016A64BF9B}"/>
              </a:ext>
            </a:extLst>
          </p:cNvPr>
          <p:cNvSpPr txBox="1"/>
          <p:nvPr/>
        </p:nvSpPr>
        <p:spPr>
          <a:xfrm>
            <a:off x="8432800" y="491067"/>
            <a:ext cx="492443" cy="461665"/>
          </a:xfrm>
          <a:prstGeom prst="rect">
            <a:avLst/>
          </a:prstGeom>
          <a:noFill/>
        </p:spPr>
        <p:txBody>
          <a:bodyPr wrap="none" rtlCol="0">
            <a:spAutoFit/>
          </a:bodyPr>
          <a:lstStyle/>
          <a:p>
            <a:r>
              <a:rPr lang="en-US" dirty="0"/>
              <a:t>25</a:t>
            </a:r>
          </a:p>
        </p:txBody>
      </p:sp>
    </p:spTree>
    <p:extLst>
      <p:ext uri="{BB962C8B-B14F-4D97-AF65-F5344CB8AC3E}">
        <p14:creationId xmlns:p14="http://schemas.microsoft.com/office/powerpoint/2010/main" val="1272403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49F0-47BC-4C87-979D-A4F3AD79E19A}"/>
              </a:ext>
            </a:extLst>
          </p:cNvPr>
          <p:cNvSpPr>
            <a:spLocks noGrp="1"/>
          </p:cNvSpPr>
          <p:nvPr>
            <p:ph type="title"/>
          </p:nvPr>
        </p:nvSpPr>
        <p:spPr/>
        <p:txBody>
          <a:bodyPr/>
          <a:lstStyle/>
          <a:p>
            <a:r>
              <a:rPr lang="en-US" dirty="0"/>
              <a:t>Section 1</a:t>
            </a:r>
          </a:p>
        </p:txBody>
      </p:sp>
      <p:pic>
        <p:nvPicPr>
          <p:cNvPr id="4" name="Picture 3">
            <a:extLst>
              <a:ext uri="{FF2B5EF4-FFF2-40B4-BE49-F238E27FC236}">
                <a16:creationId xmlns:a16="http://schemas.microsoft.com/office/drawing/2014/main" id="{B2928528-8CB4-41CD-9250-E93D403A7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 y="2312276"/>
            <a:ext cx="8751837" cy="2543504"/>
          </a:xfrm>
          <a:prstGeom prst="rect">
            <a:avLst/>
          </a:prstGeom>
        </p:spPr>
      </p:pic>
      <p:sp>
        <p:nvSpPr>
          <p:cNvPr id="3" name="TextBox 2">
            <a:extLst>
              <a:ext uri="{FF2B5EF4-FFF2-40B4-BE49-F238E27FC236}">
                <a16:creationId xmlns:a16="http://schemas.microsoft.com/office/drawing/2014/main" id="{7C148643-F168-745F-9B01-ABEE58A65229}"/>
              </a:ext>
            </a:extLst>
          </p:cNvPr>
          <p:cNvSpPr txBox="1"/>
          <p:nvPr/>
        </p:nvSpPr>
        <p:spPr>
          <a:xfrm>
            <a:off x="7890933" y="474133"/>
            <a:ext cx="492443" cy="461665"/>
          </a:xfrm>
          <a:prstGeom prst="rect">
            <a:avLst/>
          </a:prstGeom>
          <a:noFill/>
        </p:spPr>
        <p:txBody>
          <a:bodyPr wrap="none" rtlCol="0">
            <a:spAutoFit/>
          </a:bodyPr>
          <a:lstStyle/>
          <a:p>
            <a:r>
              <a:rPr lang="en-US" dirty="0"/>
              <a:t>26</a:t>
            </a:r>
          </a:p>
        </p:txBody>
      </p:sp>
    </p:spTree>
    <p:extLst>
      <p:ext uri="{BB962C8B-B14F-4D97-AF65-F5344CB8AC3E}">
        <p14:creationId xmlns:p14="http://schemas.microsoft.com/office/powerpoint/2010/main" val="350385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546E-BB27-47E8-8AFB-5B72428CF408}"/>
              </a:ext>
            </a:extLst>
          </p:cNvPr>
          <p:cNvSpPr>
            <a:spLocks noGrp="1"/>
          </p:cNvSpPr>
          <p:nvPr>
            <p:ph type="title"/>
          </p:nvPr>
        </p:nvSpPr>
        <p:spPr/>
        <p:txBody>
          <a:bodyPr/>
          <a:lstStyle/>
          <a:p>
            <a:r>
              <a:rPr lang="en-US" dirty="0"/>
              <a:t>Section 2</a:t>
            </a:r>
          </a:p>
        </p:txBody>
      </p:sp>
      <p:pic>
        <p:nvPicPr>
          <p:cNvPr id="6" name="Picture 5">
            <a:extLst>
              <a:ext uri="{FF2B5EF4-FFF2-40B4-BE49-F238E27FC236}">
                <a16:creationId xmlns:a16="http://schemas.microsoft.com/office/drawing/2014/main" id="{041B8D17-C4B1-4C0E-8624-53061EB84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2" y="-1"/>
            <a:ext cx="9075217" cy="6893675"/>
          </a:xfrm>
          <a:prstGeom prst="rect">
            <a:avLst/>
          </a:prstGeom>
        </p:spPr>
      </p:pic>
    </p:spTree>
    <p:extLst>
      <p:ext uri="{BB962C8B-B14F-4D97-AF65-F5344CB8AC3E}">
        <p14:creationId xmlns:p14="http://schemas.microsoft.com/office/powerpoint/2010/main" val="200715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1B73B-94F9-45B3-94BB-CA394D4B5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07" y="64518"/>
            <a:ext cx="7219554" cy="6817292"/>
          </a:xfrm>
          <a:prstGeom prst="rect">
            <a:avLst/>
          </a:prstGeom>
        </p:spPr>
      </p:pic>
    </p:spTree>
    <p:extLst>
      <p:ext uri="{BB962C8B-B14F-4D97-AF65-F5344CB8AC3E}">
        <p14:creationId xmlns:p14="http://schemas.microsoft.com/office/powerpoint/2010/main" val="4036709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546E-BB27-47E8-8AFB-5B72428CF408}"/>
              </a:ext>
            </a:extLst>
          </p:cNvPr>
          <p:cNvSpPr>
            <a:spLocks noGrp="1"/>
          </p:cNvSpPr>
          <p:nvPr>
            <p:ph type="title"/>
          </p:nvPr>
        </p:nvSpPr>
        <p:spPr/>
        <p:txBody>
          <a:bodyPr/>
          <a:lstStyle/>
          <a:p>
            <a:r>
              <a:rPr lang="en-US" dirty="0"/>
              <a:t>Section 2</a:t>
            </a:r>
          </a:p>
        </p:txBody>
      </p:sp>
      <p:pic>
        <p:nvPicPr>
          <p:cNvPr id="6" name="Picture 5">
            <a:extLst>
              <a:ext uri="{FF2B5EF4-FFF2-40B4-BE49-F238E27FC236}">
                <a16:creationId xmlns:a16="http://schemas.microsoft.com/office/drawing/2014/main" id="{041B8D17-C4B1-4C0E-8624-53061EB84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2" y="-1"/>
            <a:ext cx="9075217" cy="6893675"/>
          </a:xfrm>
          <a:prstGeom prst="rect">
            <a:avLst/>
          </a:prstGeom>
        </p:spPr>
      </p:pic>
      <p:pic>
        <p:nvPicPr>
          <p:cNvPr id="4" name="Picture 3" descr="Diagram&#10;&#10;Description automatically generated">
            <a:extLst>
              <a:ext uri="{FF2B5EF4-FFF2-40B4-BE49-F238E27FC236}">
                <a16:creationId xmlns:a16="http://schemas.microsoft.com/office/drawing/2014/main" id="{E8ECF8CC-9CE9-E68D-CC6B-CF9C0588A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3288" y="3062236"/>
            <a:ext cx="1057423" cy="733527"/>
          </a:xfrm>
          <a:prstGeom prst="rect">
            <a:avLst/>
          </a:prstGeom>
        </p:spPr>
      </p:pic>
      <p:pic>
        <p:nvPicPr>
          <p:cNvPr id="5" name="Picture 4" descr="Diagram&#10;&#10;Description automatically generated">
            <a:extLst>
              <a:ext uri="{FF2B5EF4-FFF2-40B4-BE49-F238E27FC236}">
                <a16:creationId xmlns:a16="http://schemas.microsoft.com/office/drawing/2014/main" id="{549EC7C4-5EEF-C556-0081-49FC71F62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605" y="200701"/>
            <a:ext cx="3603133" cy="2499468"/>
          </a:xfrm>
          <a:prstGeom prst="rect">
            <a:avLst/>
          </a:prstGeom>
        </p:spPr>
      </p:pic>
    </p:spTree>
    <p:extLst>
      <p:ext uri="{BB962C8B-B14F-4D97-AF65-F5344CB8AC3E}">
        <p14:creationId xmlns:p14="http://schemas.microsoft.com/office/powerpoint/2010/main" val="2686758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a:t>Annual History Report</a:t>
            </a:r>
          </a:p>
        </p:txBody>
      </p:sp>
      <p:sp>
        <p:nvSpPr>
          <p:cNvPr id="3" name="Subtitle 2"/>
          <p:cNvSpPr>
            <a:spLocks noGrp="1"/>
          </p:cNvSpPr>
          <p:nvPr>
            <p:ph type="subTitle" sz="quarter" idx="1"/>
          </p:nvPr>
        </p:nvSpPr>
        <p:spPr/>
        <p:txBody>
          <a:bodyPr/>
          <a:lstStyle/>
          <a:p>
            <a:r>
              <a:rPr lang="en-US" dirty="0"/>
              <a:t>DB2000 &amp; H-701 Form</a:t>
            </a:r>
          </a:p>
        </p:txBody>
      </p:sp>
      <p:sp>
        <p:nvSpPr>
          <p:cNvPr id="4" name="TextBox 3">
            <a:extLst>
              <a:ext uri="{FF2B5EF4-FFF2-40B4-BE49-F238E27FC236}">
                <a16:creationId xmlns:a16="http://schemas.microsoft.com/office/drawing/2014/main" id="{331E5840-1443-68D6-4736-819853EF5E97}"/>
              </a:ext>
            </a:extLst>
          </p:cNvPr>
          <p:cNvSpPr txBox="1"/>
          <p:nvPr/>
        </p:nvSpPr>
        <p:spPr>
          <a:xfrm>
            <a:off x="8686800" y="592667"/>
            <a:ext cx="338554" cy="461665"/>
          </a:xfrm>
          <a:prstGeom prst="rect">
            <a:avLst/>
          </a:prstGeom>
          <a:noFill/>
        </p:spPr>
        <p:txBody>
          <a:bodyPr wrap="none" rtlCol="0">
            <a:spAutoFit/>
          </a:bodyPr>
          <a:lstStyle/>
          <a:p>
            <a:r>
              <a:rPr lang="en-US" dirty="0"/>
              <a:t>3</a:t>
            </a:r>
          </a:p>
        </p:txBody>
      </p:sp>
    </p:spTree>
    <p:extLst>
      <p:ext uri="{BB962C8B-B14F-4D97-AF65-F5344CB8AC3E}">
        <p14:creationId xmlns:p14="http://schemas.microsoft.com/office/powerpoint/2010/main" val="721981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4823-1D29-489F-829B-0035E4A11929}"/>
              </a:ext>
            </a:extLst>
          </p:cNvPr>
          <p:cNvSpPr>
            <a:spLocks noGrp="1"/>
          </p:cNvSpPr>
          <p:nvPr>
            <p:ph type="title"/>
          </p:nvPr>
        </p:nvSpPr>
        <p:spPr>
          <a:xfrm>
            <a:off x="882868" y="304800"/>
            <a:ext cx="7575331" cy="620110"/>
          </a:xfrm>
        </p:spPr>
        <p:txBody>
          <a:bodyPr/>
          <a:lstStyle/>
          <a:p>
            <a:r>
              <a:rPr lang="en-US" dirty="0"/>
              <a:t>Section 3</a:t>
            </a:r>
          </a:p>
        </p:txBody>
      </p:sp>
      <p:pic>
        <p:nvPicPr>
          <p:cNvPr id="4" name="Picture 3">
            <a:extLst>
              <a:ext uri="{FF2B5EF4-FFF2-40B4-BE49-F238E27FC236}">
                <a16:creationId xmlns:a16="http://schemas.microsoft.com/office/drawing/2014/main" id="{8DE40D2E-BCA2-4925-B4EC-C7599B4F7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3" y="1"/>
            <a:ext cx="7776672" cy="6858000"/>
          </a:xfrm>
          <a:prstGeom prst="rect">
            <a:avLst/>
          </a:prstGeom>
        </p:spPr>
      </p:pic>
      <p:sp>
        <p:nvSpPr>
          <p:cNvPr id="5" name="TextBox 4">
            <a:extLst>
              <a:ext uri="{FF2B5EF4-FFF2-40B4-BE49-F238E27FC236}">
                <a16:creationId xmlns:a16="http://schemas.microsoft.com/office/drawing/2014/main" id="{2C331C07-4687-BD53-AB9F-C9DD228DCDB6}"/>
              </a:ext>
            </a:extLst>
          </p:cNvPr>
          <p:cNvSpPr txBox="1"/>
          <p:nvPr/>
        </p:nvSpPr>
        <p:spPr>
          <a:xfrm>
            <a:off x="8229600" y="1270000"/>
            <a:ext cx="492443" cy="461665"/>
          </a:xfrm>
          <a:prstGeom prst="rect">
            <a:avLst/>
          </a:prstGeom>
          <a:noFill/>
        </p:spPr>
        <p:txBody>
          <a:bodyPr wrap="none" rtlCol="0">
            <a:spAutoFit/>
          </a:bodyPr>
          <a:lstStyle/>
          <a:p>
            <a:r>
              <a:rPr lang="en-US" dirty="0"/>
              <a:t>30</a:t>
            </a:r>
          </a:p>
        </p:txBody>
      </p:sp>
    </p:spTree>
    <p:extLst>
      <p:ext uri="{BB962C8B-B14F-4D97-AF65-F5344CB8AC3E}">
        <p14:creationId xmlns:p14="http://schemas.microsoft.com/office/powerpoint/2010/main" val="3360712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321-492D-4445-A5D8-5FD359062846}"/>
              </a:ext>
            </a:extLst>
          </p:cNvPr>
          <p:cNvSpPr>
            <a:spLocks noGrp="1"/>
          </p:cNvSpPr>
          <p:nvPr>
            <p:ph type="title"/>
          </p:nvPr>
        </p:nvSpPr>
        <p:spPr>
          <a:xfrm>
            <a:off x="746234" y="304800"/>
            <a:ext cx="6264166" cy="614855"/>
          </a:xfrm>
        </p:spPr>
        <p:txBody>
          <a:bodyPr/>
          <a:lstStyle/>
          <a:p>
            <a:r>
              <a:rPr lang="en-US" dirty="0"/>
              <a:t>Section 4</a:t>
            </a:r>
          </a:p>
        </p:txBody>
      </p:sp>
      <p:pic>
        <p:nvPicPr>
          <p:cNvPr id="4" name="Picture 3">
            <a:extLst>
              <a:ext uri="{FF2B5EF4-FFF2-40B4-BE49-F238E27FC236}">
                <a16:creationId xmlns:a16="http://schemas.microsoft.com/office/drawing/2014/main" id="{AB33924B-A361-4B65-9951-20FE4CC7B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0828"/>
            <a:ext cx="9144000" cy="6017172"/>
          </a:xfrm>
          <a:prstGeom prst="rect">
            <a:avLst/>
          </a:prstGeom>
        </p:spPr>
      </p:pic>
      <p:sp>
        <p:nvSpPr>
          <p:cNvPr id="5" name="TextBox 4">
            <a:extLst>
              <a:ext uri="{FF2B5EF4-FFF2-40B4-BE49-F238E27FC236}">
                <a16:creationId xmlns:a16="http://schemas.microsoft.com/office/drawing/2014/main" id="{EE193347-D63D-266B-D020-A156B534E9B5}"/>
              </a:ext>
            </a:extLst>
          </p:cNvPr>
          <p:cNvSpPr txBox="1"/>
          <p:nvPr/>
        </p:nvSpPr>
        <p:spPr>
          <a:xfrm>
            <a:off x="8331200" y="372533"/>
            <a:ext cx="492443" cy="461665"/>
          </a:xfrm>
          <a:prstGeom prst="rect">
            <a:avLst/>
          </a:prstGeom>
          <a:noFill/>
        </p:spPr>
        <p:txBody>
          <a:bodyPr wrap="none" rtlCol="0">
            <a:spAutoFit/>
          </a:bodyPr>
          <a:lstStyle/>
          <a:p>
            <a:r>
              <a:rPr lang="en-US" dirty="0"/>
              <a:t>31</a:t>
            </a:r>
          </a:p>
        </p:txBody>
      </p:sp>
    </p:spTree>
    <p:extLst>
      <p:ext uri="{BB962C8B-B14F-4D97-AF65-F5344CB8AC3E}">
        <p14:creationId xmlns:p14="http://schemas.microsoft.com/office/powerpoint/2010/main" val="491749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428A2-E4D6-4B39-A16D-EE6AFB75F14A}"/>
              </a:ext>
            </a:extLst>
          </p:cNvPr>
          <p:cNvSpPr>
            <a:spLocks noGrp="1"/>
          </p:cNvSpPr>
          <p:nvPr>
            <p:ph type="title"/>
          </p:nvPr>
        </p:nvSpPr>
        <p:spPr/>
        <p:txBody>
          <a:bodyPr/>
          <a:lstStyle/>
          <a:p>
            <a:r>
              <a:rPr lang="en-US" dirty="0"/>
              <a:t>Section 5</a:t>
            </a:r>
          </a:p>
        </p:txBody>
      </p:sp>
      <p:pic>
        <p:nvPicPr>
          <p:cNvPr id="4" name="Picture 3">
            <a:extLst>
              <a:ext uri="{FF2B5EF4-FFF2-40B4-BE49-F238E27FC236}">
                <a16:creationId xmlns:a16="http://schemas.microsoft.com/office/drawing/2014/main" id="{D2827632-E539-4722-963A-F7F5EAEBC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6" y="1240221"/>
            <a:ext cx="9121164" cy="4883772"/>
          </a:xfrm>
          <a:prstGeom prst="rect">
            <a:avLst/>
          </a:prstGeom>
        </p:spPr>
      </p:pic>
      <p:sp>
        <p:nvSpPr>
          <p:cNvPr id="3" name="TextBox 2">
            <a:extLst>
              <a:ext uri="{FF2B5EF4-FFF2-40B4-BE49-F238E27FC236}">
                <a16:creationId xmlns:a16="http://schemas.microsoft.com/office/drawing/2014/main" id="{5626DA69-F9B0-900C-D11D-111FAFCC61D1}"/>
              </a:ext>
            </a:extLst>
          </p:cNvPr>
          <p:cNvSpPr txBox="1"/>
          <p:nvPr/>
        </p:nvSpPr>
        <p:spPr>
          <a:xfrm>
            <a:off x="8458200" y="304800"/>
            <a:ext cx="492443" cy="461665"/>
          </a:xfrm>
          <a:prstGeom prst="rect">
            <a:avLst/>
          </a:prstGeom>
          <a:noFill/>
        </p:spPr>
        <p:txBody>
          <a:bodyPr wrap="none" rtlCol="0">
            <a:spAutoFit/>
          </a:bodyPr>
          <a:lstStyle/>
          <a:p>
            <a:r>
              <a:rPr lang="en-US" dirty="0"/>
              <a:t>32</a:t>
            </a:r>
          </a:p>
        </p:txBody>
      </p:sp>
    </p:spTree>
    <p:extLst>
      <p:ext uri="{BB962C8B-B14F-4D97-AF65-F5344CB8AC3E}">
        <p14:creationId xmlns:p14="http://schemas.microsoft.com/office/powerpoint/2010/main" val="1184690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06DA-32F5-C73B-1625-E4C2ABBE2A02}"/>
              </a:ext>
            </a:extLst>
          </p:cNvPr>
          <p:cNvSpPr>
            <a:spLocks noGrp="1"/>
          </p:cNvSpPr>
          <p:nvPr>
            <p:ph type="title"/>
          </p:nvPr>
        </p:nvSpPr>
        <p:spPr/>
        <p:txBody>
          <a:bodyPr/>
          <a:lstStyle/>
          <a:p>
            <a:r>
              <a:rPr lang="en-US" dirty="0"/>
              <a:t>Section 5  “Other Information</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1B43FB63-F134-5654-5635-E3D1B94BA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695319"/>
            <a:ext cx="7348968" cy="3467362"/>
          </a:xfrm>
          <a:prstGeom prst="rect">
            <a:avLst/>
          </a:prstGeom>
        </p:spPr>
      </p:pic>
      <p:sp>
        <p:nvSpPr>
          <p:cNvPr id="3" name="TextBox 2">
            <a:extLst>
              <a:ext uri="{FF2B5EF4-FFF2-40B4-BE49-F238E27FC236}">
                <a16:creationId xmlns:a16="http://schemas.microsoft.com/office/drawing/2014/main" id="{A62E2C49-D9A2-D04B-8045-40161E011066}"/>
              </a:ext>
            </a:extLst>
          </p:cNvPr>
          <p:cNvSpPr txBox="1"/>
          <p:nvPr/>
        </p:nvSpPr>
        <p:spPr>
          <a:xfrm>
            <a:off x="8686800" y="1695319"/>
            <a:ext cx="492443" cy="461665"/>
          </a:xfrm>
          <a:prstGeom prst="rect">
            <a:avLst/>
          </a:prstGeom>
          <a:noFill/>
        </p:spPr>
        <p:txBody>
          <a:bodyPr wrap="none" rtlCol="0">
            <a:spAutoFit/>
          </a:bodyPr>
          <a:lstStyle/>
          <a:p>
            <a:r>
              <a:rPr lang="en-US" dirty="0"/>
              <a:t>33</a:t>
            </a:r>
          </a:p>
        </p:txBody>
      </p:sp>
    </p:spTree>
    <p:extLst>
      <p:ext uri="{BB962C8B-B14F-4D97-AF65-F5344CB8AC3E}">
        <p14:creationId xmlns:p14="http://schemas.microsoft.com/office/powerpoint/2010/main" val="4123793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741D71-5006-4116-8711-6E545674C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7" y="1713186"/>
            <a:ext cx="9096393" cy="3174973"/>
          </a:xfrm>
          <a:prstGeom prst="rect">
            <a:avLst/>
          </a:prstGeom>
        </p:spPr>
      </p:pic>
      <p:sp>
        <p:nvSpPr>
          <p:cNvPr id="5" name="TextBox 4">
            <a:extLst>
              <a:ext uri="{FF2B5EF4-FFF2-40B4-BE49-F238E27FC236}">
                <a16:creationId xmlns:a16="http://schemas.microsoft.com/office/drawing/2014/main" id="{779E8DF0-9E74-4A7E-90F6-1C1CDDD02C84}"/>
              </a:ext>
            </a:extLst>
          </p:cNvPr>
          <p:cNvSpPr txBox="1"/>
          <p:nvPr/>
        </p:nvSpPr>
        <p:spPr>
          <a:xfrm>
            <a:off x="0" y="2426575"/>
            <a:ext cx="7178565" cy="461665"/>
          </a:xfrm>
          <a:prstGeom prst="rect">
            <a:avLst/>
          </a:prstGeom>
          <a:noFill/>
        </p:spPr>
        <p:txBody>
          <a:bodyPr wrap="square" rtlCol="0">
            <a:spAutoFit/>
          </a:bodyPr>
          <a:lstStyle/>
          <a:p>
            <a:r>
              <a:rPr lang="en-US" b="1" dirty="0"/>
              <a:t>Division 1 honorable mention growth award</a:t>
            </a:r>
            <a:endParaRPr lang="en-US" dirty="0"/>
          </a:p>
        </p:txBody>
      </p:sp>
      <p:sp>
        <p:nvSpPr>
          <p:cNvPr id="3" name="TextBox 2">
            <a:extLst>
              <a:ext uri="{FF2B5EF4-FFF2-40B4-BE49-F238E27FC236}">
                <a16:creationId xmlns:a16="http://schemas.microsoft.com/office/drawing/2014/main" id="{1969AB0B-E140-F18A-E3E7-E672B6595874}"/>
              </a:ext>
            </a:extLst>
          </p:cNvPr>
          <p:cNvSpPr txBox="1"/>
          <p:nvPr/>
        </p:nvSpPr>
        <p:spPr>
          <a:xfrm flipH="1">
            <a:off x="7919719" y="541867"/>
            <a:ext cx="648548" cy="461665"/>
          </a:xfrm>
          <a:prstGeom prst="rect">
            <a:avLst/>
          </a:prstGeom>
          <a:noFill/>
        </p:spPr>
        <p:txBody>
          <a:bodyPr wrap="square" rtlCol="0">
            <a:spAutoFit/>
          </a:bodyPr>
          <a:lstStyle/>
          <a:p>
            <a:r>
              <a:rPr lang="en-US" dirty="0"/>
              <a:t>34</a:t>
            </a:r>
          </a:p>
        </p:txBody>
      </p:sp>
    </p:spTree>
    <p:extLst>
      <p:ext uri="{BB962C8B-B14F-4D97-AF65-F5344CB8AC3E}">
        <p14:creationId xmlns:p14="http://schemas.microsoft.com/office/powerpoint/2010/main" val="1345428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0975F-62C1-40E9-8A1D-71F254184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6" y="0"/>
            <a:ext cx="9070428" cy="6858000"/>
          </a:xfrm>
          <a:prstGeom prst="rect">
            <a:avLst/>
          </a:prstGeom>
        </p:spPr>
      </p:pic>
      <p:sp>
        <p:nvSpPr>
          <p:cNvPr id="5" name="TextBox 4">
            <a:extLst>
              <a:ext uri="{FF2B5EF4-FFF2-40B4-BE49-F238E27FC236}">
                <a16:creationId xmlns:a16="http://schemas.microsoft.com/office/drawing/2014/main" id="{34A43AA2-6C88-421D-9A11-6F0FAFC0BBDA}"/>
              </a:ext>
            </a:extLst>
          </p:cNvPr>
          <p:cNvSpPr txBox="1"/>
          <p:nvPr/>
        </p:nvSpPr>
        <p:spPr>
          <a:xfrm>
            <a:off x="36786" y="1234736"/>
            <a:ext cx="8851532" cy="5447645"/>
          </a:xfrm>
          <a:prstGeom prst="rect">
            <a:avLst/>
          </a:prstGeom>
          <a:noFill/>
        </p:spPr>
        <p:txBody>
          <a:bodyPr wrap="square" rtlCol="0">
            <a:spAutoFit/>
          </a:bodyPr>
          <a:lstStyle/>
          <a:p>
            <a:r>
              <a:rPr lang="en-US" sz="3600" b="1" dirty="0"/>
              <a:t>Division 1 honorable mention growth award</a:t>
            </a:r>
            <a:endParaRPr lang="en-US" sz="3600" dirty="0"/>
          </a:p>
          <a:p>
            <a:r>
              <a:rPr lang="en-US" sz="3600" dirty="0"/>
              <a:t>4 divisions based on membership: </a:t>
            </a:r>
          </a:p>
          <a:p>
            <a:r>
              <a:rPr lang="en-US" sz="3600" dirty="0"/>
              <a:t>1:  114 + members.  2: 75-114 members.  </a:t>
            </a:r>
          </a:p>
          <a:p>
            <a:r>
              <a:rPr lang="en-US" sz="3600" dirty="0"/>
              <a:t>3: 45-74 members.   4:  44 or fewer members</a:t>
            </a:r>
          </a:p>
          <a:p>
            <a:endParaRPr lang="en-US" sz="3600" dirty="0"/>
          </a:p>
          <a:p>
            <a:r>
              <a:rPr lang="en-US" sz="3600" dirty="0"/>
              <a:t>Positive growth and 87% or better retention.</a:t>
            </a:r>
          </a:p>
          <a:p>
            <a:endParaRPr lang="en-US" sz="3600" dirty="0"/>
          </a:p>
          <a:p>
            <a:r>
              <a:rPr lang="en-US" sz="3600" dirty="0"/>
              <a:t>Grand Lake in Division 1 had a 2.7% growth with 96.4% retention.</a:t>
            </a:r>
          </a:p>
          <a:p>
            <a:endParaRPr lang="en-US" dirty="0"/>
          </a:p>
        </p:txBody>
      </p:sp>
    </p:spTree>
    <p:extLst>
      <p:ext uri="{BB962C8B-B14F-4D97-AF65-F5344CB8AC3E}">
        <p14:creationId xmlns:p14="http://schemas.microsoft.com/office/powerpoint/2010/main" val="126712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7A5C-5529-4242-B5E7-0C6ECB2D5EB6}"/>
              </a:ext>
            </a:extLst>
          </p:cNvPr>
          <p:cNvSpPr>
            <a:spLocks noGrp="1"/>
          </p:cNvSpPr>
          <p:nvPr>
            <p:ph type="title"/>
          </p:nvPr>
        </p:nvSpPr>
        <p:spPr>
          <a:xfrm>
            <a:off x="685800" y="304800"/>
            <a:ext cx="7772400" cy="1030014"/>
          </a:xfrm>
        </p:spPr>
        <p:txBody>
          <a:bodyPr/>
          <a:lstStyle/>
          <a:p>
            <a:r>
              <a:rPr lang="en-US" dirty="0"/>
              <a:t>H-702 </a:t>
            </a:r>
            <a:br>
              <a:rPr lang="en-US" dirty="0"/>
            </a:br>
            <a:r>
              <a:rPr lang="en-US" dirty="0"/>
              <a:t>District Annual Historian Report</a:t>
            </a:r>
          </a:p>
        </p:txBody>
      </p:sp>
      <p:sp>
        <p:nvSpPr>
          <p:cNvPr id="3" name="TextBox 2">
            <a:extLst>
              <a:ext uri="{FF2B5EF4-FFF2-40B4-BE49-F238E27FC236}">
                <a16:creationId xmlns:a16="http://schemas.microsoft.com/office/drawing/2014/main" id="{AE26C1A5-6DE8-43EC-8B5A-EADA63A02F29}"/>
              </a:ext>
            </a:extLst>
          </p:cNvPr>
          <p:cNvSpPr txBox="1"/>
          <p:nvPr/>
        </p:nvSpPr>
        <p:spPr>
          <a:xfrm>
            <a:off x="1387366" y="2827283"/>
            <a:ext cx="4719144" cy="461665"/>
          </a:xfrm>
          <a:prstGeom prst="rect">
            <a:avLst/>
          </a:prstGeom>
          <a:noFill/>
        </p:spPr>
        <p:txBody>
          <a:bodyPr wrap="square" rtlCol="0">
            <a:spAutoFit/>
          </a:bodyPr>
          <a:lstStyle/>
          <a:p>
            <a:r>
              <a:rPr lang="en-US" dirty="0"/>
              <a:t>Differences between H-701 &amp; H-702</a:t>
            </a:r>
          </a:p>
        </p:txBody>
      </p:sp>
      <p:sp>
        <p:nvSpPr>
          <p:cNvPr id="4" name="TextBox 3">
            <a:extLst>
              <a:ext uri="{FF2B5EF4-FFF2-40B4-BE49-F238E27FC236}">
                <a16:creationId xmlns:a16="http://schemas.microsoft.com/office/drawing/2014/main" id="{493713A9-6ACD-C17E-9C25-44730B59C04A}"/>
              </a:ext>
            </a:extLst>
          </p:cNvPr>
          <p:cNvSpPr txBox="1"/>
          <p:nvPr/>
        </p:nvSpPr>
        <p:spPr>
          <a:xfrm>
            <a:off x="8229600" y="592667"/>
            <a:ext cx="492443" cy="461665"/>
          </a:xfrm>
          <a:prstGeom prst="rect">
            <a:avLst/>
          </a:prstGeom>
          <a:noFill/>
        </p:spPr>
        <p:txBody>
          <a:bodyPr wrap="none" rtlCol="0">
            <a:spAutoFit/>
          </a:bodyPr>
          <a:lstStyle/>
          <a:p>
            <a:r>
              <a:rPr lang="en-US" dirty="0"/>
              <a:t>36</a:t>
            </a:r>
          </a:p>
        </p:txBody>
      </p:sp>
    </p:spTree>
    <p:extLst>
      <p:ext uri="{BB962C8B-B14F-4D97-AF65-F5344CB8AC3E}">
        <p14:creationId xmlns:p14="http://schemas.microsoft.com/office/powerpoint/2010/main" val="1595403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26A901-53B3-40E1-BE8E-643DB839F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3"/>
            <a:ext cx="9144000" cy="6849353"/>
          </a:xfrm>
          <a:prstGeom prst="rect">
            <a:avLst/>
          </a:prstGeom>
        </p:spPr>
      </p:pic>
    </p:spTree>
    <p:extLst>
      <p:ext uri="{BB962C8B-B14F-4D97-AF65-F5344CB8AC3E}">
        <p14:creationId xmlns:p14="http://schemas.microsoft.com/office/powerpoint/2010/main" val="2922335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D27282-DDD8-4ED9-818A-2DDB63FCA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3" y="1300655"/>
            <a:ext cx="9128607" cy="4256690"/>
          </a:xfrm>
          <a:prstGeom prst="rect">
            <a:avLst/>
          </a:prstGeom>
        </p:spPr>
      </p:pic>
      <p:sp>
        <p:nvSpPr>
          <p:cNvPr id="2" name="TextBox 1">
            <a:extLst>
              <a:ext uri="{FF2B5EF4-FFF2-40B4-BE49-F238E27FC236}">
                <a16:creationId xmlns:a16="http://schemas.microsoft.com/office/drawing/2014/main" id="{08CDDD0E-AACD-CA7D-733B-CEA6BA91949B}"/>
              </a:ext>
            </a:extLst>
          </p:cNvPr>
          <p:cNvSpPr txBox="1"/>
          <p:nvPr/>
        </p:nvSpPr>
        <p:spPr>
          <a:xfrm>
            <a:off x="8026400" y="660400"/>
            <a:ext cx="492443" cy="461665"/>
          </a:xfrm>
          <a:prstGeom prst="rect">
            <a:avLst/>
          </a:prstGeom>
          <a:noFill/>
        </p:spPr>
        <p:txBody>
          <a:bodyPr wrap="none" rtlCol="0">
            <a:spAutoFit/>
          </a:bodyPr>
          <a:lstStyle/>
          <a:p>
            <a:r>
              <a:rPr lang="en-US" dirty="0"/>
              <a:t>38</a:t>
            </a:r>
          </a:p>
        </p:txBody>
      </p:sp>
    </p:spTree>
    <p:extLst>
      <p:ext uri="{BB962C8B-B14F-4D97-AF65-F5344CB8AC3E}">
        <p14:creationId xmlns:p14="http://schemas.microsoft.com/office/powerpoint/2010/main" val="2827616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5E4A-9B9A-4131-8415-EDC11943C719}"/>
              </a:ext>
            </a:extLst>
          </p:cNvPr>
          <p:cNvSpPr>
            <a:spLocks noGrp="1"/>
          </p:cNvSpPr>
          <p:nvPr>
            <p:ph type="title"/>
          </p:nvPr>
        </p:nvSpPr>
        <p:spPr/>
        <p:txBody>
          <a:bodyPr/>
          <a:lstStyle/>
          <a:p>
            <a:r>
              <a:rPr lang="en-US" dirty="0"/>
              <a:t>Council  Members</a:t>
            </a:r>
          </a:p>
        </p:txBody>
      </p:sp>
      <p:pic>
        <p:nvPicPr>
          <p:cNvPr id="4" name="Picture 3">
            <a:extLst>
              <a:ext uri="{FF2B5EF4-FFF2-40B4-BE49-F238E27FC236}">
                <a16:creationId xmlns:a16="http://schemas.microsoft.com/office/drawing/2014/main" id="{8559EF4F-DDCE-4AF2-A43E-E9D039E31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2" y="1912882"/>
            <a:ext cx="9139633" cy="2921877"/>
          </a:xfrm>
          <a:prstGeom prst="rect">
            <a:avLst/>
          </a:prstGeom>
        </p:spPr>
      </p:pic>
      <p:sp>
        <p:nvSpPr>
          <p:cNvPr id="3" name="TextBox 2">
            <a:extLst>
              <a:ext uri="{FF2B5EF4-FFF2-40B4-BE49-F238E27FC236}">
                <a16:creationId xmlns:a16="http://schemas.microsoft.com/office/drawing/2014/main" id="{2D3B6F51-1B97-67F7-0246-D83E4CA993BE}"/>
              </a:ext>
            </a:extLst>
          </p:cNvPr>
          <p:cNvSpPr txBox="1"/>
          <p:nvPr/>
        </p:nvSpPr>
        <p:spPr>
          <a:xfrm>
            <a:off x="8652933" y="829733"/>
            <a:ext cx="492443" cy="461665"/>
          </a:xfrm>
          <a:prstGeom prst="rect">
            <a:avLst/>
          </a:prstGeom>
          <a:noFill/>
        </p:spPr>
        <p:txBody>
          <a:bodyPr wrap="none" rtlCol="0">
            <a:spAutoFit/>
          </a:bodyPr>
          <a:lstStyle/>
          <a:p>
            <a:r>
              <a:rPr lang="en-US" dirty="0"/>
              <a:t>39</a:t>
            </a:r>
          </a:p>
        </p:txBody>
      </p:sp>
    </p:spTree>
    <p:extLst>
      <p:ext uri="{BB962C8B-B14F-4D97-AF65-F5344CB8AC3E}">
        <p14:creationId xmlns:p14="http://schemas.microsoft.com/office/powerpoint/2010/main" val="327359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to be covered</a:t>
            </a:r>
          </a:p>
        </p:txBody>
      </p:sp>
      <p:sp>
        <p:nvSpPr>
          <p:cNvPr id="3" name="Content Placeholder 2"/>
          <p:cNvSpPr>
            <a:spLocks noGrp="1"/>
          </p:cNvSpPr>
          <p:nvPr>
            <p:ph idx="1"/>
          </p:nvPr>
        </p:nvSpPr>
        <p:spPr/>
        <p:txBody>
          <a:bodyPr/>
          <a:lstStyle/>
          <a:p>
            <a:pPr lvl="0"/>
            <a:r>
              <a:rPr lang="en-US" dirty="0"/>
              <a:t>Getting ready</a:t>
            </a:r>
          </a:p>
          <a:p>
            <a:pPr lvl="0"/>
            <a:r>
              <a:rPr lang="en-US" dirty="0"/>
              <a:t>How to write a history</a:t>
            </a:r>
          </a:p>
          <a:p>
            <a:pPr lvl="0"/>
            <a:r>
              <a:rPr lang="en-US" dirty="0"/>
              <a:t>How to submit a history</a:t>
            </a:r>
          </a:p>
          <a:p>
            <a:pPr lvl="0"/>
            <a:r>
              <a:rPr lang="en-US" dirty="0"/>
              <a:t>How to find a previously submitted History</a:t>
            </a:r>
          </a:p>
          <a:p>
            <a:pPr lvl="0"/>
            <a:r>
              <a:rPr lang="en-US" dirty="0"/>
              <a:t>Finding help</a:t>
            </a:r>
          </a:p>
          <a:p>
            <a:endParaRPr lang="en-US" dirty="0"/>
          </a:p>
        </p:txBody>
      </p:sp>
      <p:sp>
        <p:nvSpPr>
          <p:cNvPr id="4" name="TextBox 3">
            <a:extLst>
              <a:ext uri="{FF2B5EF4-FFF2-40B4-BE49-F238E27FC236}">
                <a16:creationId xmlns:a16="http://schemas.microsoft.com/office/drawing/2014/main" id="{E82DA7B4-39CA-95C9-F414-69F0433A7B75}"/>
              </a:ext>
            </a:extLst>
          </p:cNvPr>
          <p:cNvSpPr txBox="1"/>
          <p:nvPr/>
        </p:nvSpPr>
        <p:spPr>
          <a:xfrm>
            <a:off x="8458200" y="575733"/>
            <a:ext cx="914400" cy="461665"/>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648973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926F-92E7-4D8F-8540-C79C748AEBC6}"/>
              </a:ext>
            </a:extLst>
          </p:cNvPr>
          <p:cNvSpPr>
            <a:spLocks noGrp="1"/>
          </p:cNvSpPr>
          <p:nvPr>
            <p:ph type="title"/>
          </p:nvPr>
        </p:nvSpPr>
        <p:spPr/>
        <p:txBody>
          <a:bodyPr/>
          <a:lstStyle/>
          <a:p>
            <a:r>
              <a:rPr lang="en-US" dirty="0"/>
              <a:t>Save your work</a:t>
            </a:r>
          </a:p>
        </p:txBody>
      </p:sp>
      <p:pic>
        <p:nvPicPr>
          <p:cNvPr id="4" name="Picture 3">
            <a:extLst>
              <a:ext uri="{FF2B5EF4-FFF2-40B4-BE49-F238E27FC236}">
                <a16:creationId xmlns:a16="http://schemas.microsoft.com/office/drawing/2014/main" id="{BE6E0CCB-3786-4ABA-B190-F448A72CD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035" y="962054"/>
            <a:ext cx="4546627" cy="5895946"/>
          </a:xfrm>
          <a:prstGeom prst="rect">
            <a:avLst/>
          </a:prstGeom>
        </p:spPr>
      </p:pic>
      <p:sp>
        <p:nvSpPr>
          <p:cNvPr id="3" name="TextBox 2">
            <a:extLst>
              <a:ext uri="{FF2B5EF4-FFF2-40B4-BE49-F238E27FC236}">
                <a16:creationId xmlns:a16="http://schemas.microsoft.com/office/drawing/2014/main" id="{EF2A4840-E088-0401-4F72-B94DC0A64D00}"/>
              </a:ext>
            </a:extLst>
          </p:cNvPr>
          <p:cNvSpPr txBox="1"/>
          <p:nvPr/>
        </p:nvSpPr>
        <p:spPr>
          <a:xfrm>
            <a:off x="7857067" y="745067"/>
            <a:ext cx="492443" cy="461665"/>
          </a:xfrm>
          <a:prstGeom prst="rect">
            <a:avLst/>
          </a:prstGeom>
          <a:noFill/>
        </p:spPr>
        <p:txBody>
          <a:bodyPr wrap="none" rtlCol="0">
            <a:spAutoFit/>
          </a:bodyPr>
          <a:lstStyle/>
          <a:p>
            <a:r>
              <a:rPr lang="en-US" dirty="0"/>
              <a:t>40</a:t>
            </a:r>
          </a:p>
        </p:txBody>
      </p:sp>
    </p:spTree>
    <p:extLst>
      <p:ext uri="{BB962C8B-B14F-4D97-AF65-F5344CB8AC3E}">
        <p14:creationId xmlns:p14="http://schemas.microsoft.com/office/powerpoint/2010/main" val="390171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9662-738E-4D28-B551-E12579B4223A}"/>
              </a:ext>
            </a:extLst>
          </p:cNvPr>
          <p:cNvSpPr>
            <a:spLocks noGrp="1"/>
          </p:cNvSpPr>
          <p:nvPr>
            <p:ph type="title"/>
          </p:nvPr>
        </p:nvSpPr>
        <p:spPr/>
        <p:txBody>
          <a:bodyPr/>
          <a:lstStyle/>
          <a:p>
            <a:r>
              <a:rPr lang="en-US" dirty="0"/>
              <a:t>Review your work</a:t>
            </a:r>
          </a:p>
        </p:txBody>
      </p:sp>
      <p:pic>
        <p:nvPicPr>
          <p:cNvPr id="4" name="Picture 3">
            <a:extLst>
              <a:ext uri="{FF2B5EF4-FFF2-40B4-BE49-F238E27FC236}">
                <a16:creationId xmlns:a16="http://schemas.microsoft.com/office/drawing/2014/main" id="{5717815A-5B0C-4295-A085-463C12244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0" y="2204544"/>
            <a:ext cx="9235520" cy="2756339"/>
          </a:xfrm>
          <a:prstGeom prst="rect">
            <a:avLst/>
          </a:prstGeom>
        </p:spPr>
      </p:pic>
      <p:sp>
        <p:nvSpPr>
          <p:cNvPr id="3" name="TextBox 2">
            <a:extLst>
              <a:ext uri="{FF2B5EF4-FFF2-40B4-BE49-F238E27FC236}">
                <a16:creationId xmlns:a16="http://schemas.microsoft.com/office/drawing/2014/main" id="{1D919A75-6AE0-EE22-4D0D-B9A677745B52}"/>
              </a:ext>
            </a:extLst>
          </p:cNvPr>
          <p:cNvSpPr txBox="1"/>
          <p:nvPr/>
        </p:nvSpPr>
        <p:spPr>
          <a:xfrm>
            <a:off x="8178800" y="474133"/>
            <a:ext cx="492443" cy="461665"/>
          </a:xfrm>
          <a:prstGeom prst="rect">
            <a:avLst/>
          </a:prstGeom>
          <a:noFill/>
        </p:spPr>
        <p:txBody>
          <a:bodyPr wrap="none" rtlCol="0">
            <a:spAutoFit/>
          </a:bodyPr>
          <a:lstStyle/>
          <a:p>
            <a:r>
              <a:rPr lang="en-US" dirty="0"/>
              <a:t>41</a:t>
            </a:r>
          </a:p>
        </p:txBody>
      </p:sp>
    </p:spTree>
    <p:extLst>
      <p:ext uri="{BB962C8B-B14F-4D97-AF65-F5344CB8AC3E}">
        <p14:creationId xmlns:p14="http://schemas.microsoft.com/office/powerpoint/2010/main" val="3103877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5C3F-5D9A-47B5-8828-F27F82FB036B}"/>
              </a:ext>
            </a:extLst>
          </p:cNvPr>
          <p:cNvSpPr>
            <a:spLocks noGrp="1"/>
          </p:cNvSpPr>
          <p:nvPr>
            <p:ph type="title"/>
          </p:nvPr>
        </p:nvSpPr>
        <p:spPr/>
        <p:txBody>
          <a:bodyPr/>
          <a:lstStyle/>
          <a:p>
            <a:r>
              <a:rPr lang="en-US" dirty="0"/>
              <a:t>Print</a:t>
            </a:r>
          </a:p>
        </p:txBody>
      </p:sp>
      <p:pic>
        <p:nvPicPr>
          <p:cNvPr id="4" name="Picture 3">
            <a:extLst>
              <a:ext uri="{FF2B5EF4-FFF2-40B4-BE49-F238E27FC236}">
                <a16:creationId xmlns:a16="http://schemas.microsoft.com/office/drawing/2014/main" id="{1C6D09CA-AEAF-48CB-BF56-4FFD4930F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598979" cy="6906663"/>
          </a:xfrm>
          <a:prstGeom prst="rect">
            <a:avLst/>
          </a:prstGeom>
        </p:spPr>
      </p:pic>
      <p:sp>
        <p:nvSpPr>
          <p:cNvPr id="3" name="TextBox 2">
            <a:extLst>
              <a:ext uri="{FF2B5EF4-FFF2-40B4-BE49-F238E27FC236}">
                <a16:creationId xmlns:a16="http://schemas.microsoft.com/office/drawing/2014/main" id="{355BF99F-E8C0-71B2-5D0C-9FA5EB54B69E}"/>
              </a:ext>
            </a:extLst>
          </p:cNvPr>
          <p:cNvSpPr txBox="1"/>
          <p:nvPr/>
        </p:nvSpPr>
        <p:spPr>
          <a:xfrm>
            <a:off x="8195733" y="660400"/>
            <a:ext cx="592667" cy="461665"/>
          </a:xfrm>
          <a:prstGeom prst="rect">
            <a:avLst/>
          </a:prstGeom>
          <a:noFill/>
        </p:spPr>
        <p:txBody>
          <a:bodyPr wrap="square" rtlCol="0">
            <a:spAutoFit/>
          </a:bodyPr>
          <a:lstStyle/>
          <a:p>
            <a:r>
              <a:rPr lang="en-US" dirty="0"/>
              <a:t>42</a:t>
            </a:r>
          </a:p>
        </p:txBody>
      </p:sp>
    </p:spTree>
    <p:extLst>
      <p:ext uri="{BB962C8B-B14F-4D97-AF65-F5344CB8AC3E}">
        <p14:creationId xmlns:p14="http://schemas.microsoft.com/office/powerpoint/2010/main" val="2402968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009A-9FE0-46D4-831E-B297B5F11B56}"/>
              </a:ext>
            </a:extLst>
          </p:cNvPr>
          <p:cNvSpPr>
            <a:spLocks noGrp="1"/>
          </p:cNvSpPr>
          <p:nvPr>
            <p:ph type="title"/>
          </p:nvPr>
        </p:nvSpPr>
        <p:spPr>
          <a:xfrm>
            <a:off x="685800" y="304800"/>
            <a:ext cx="6307667" cy="838200"/>
          </a:xfrm>
        </p:spPr>
        <p:txBody>
          <a:bodyPr/>
          <a:lstStyle/>
          <a:p>
            <a:r>
              <a:rPr lang="en-US" dirty="0"/>
              <a:t>Submit</a:t>
            </a:r>
          </a:p>
        </p:txBody>
      </p:sp>
      <p:pic>
        <p:nvPicPr>
          <p:cNvPr id="6" name="Picture 5">
            <a:extLst>
              <a:ext uri="{FF2B5EF4-FFF2-40B4-BE49-F238E27FC236}">
                <a16:creationId xmlns:a16="http://schemas.microsoft.com/office/drawing/2014/main" id="{CF9A056E-1993-4F35-91AC-3B46BA374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7" y="1744718"/>
            <a:ext cx="9297142" cy="2774730"/>
          </a:xfrm>
          <a:prstGeom prst="rect">
            <a:avLst/>
          </a:prstGeom>
        </p:spPr>
      </p:pic>
      <p:sp>
        <p:nvSpPr>
          <p:cNvPr id="3" name="TextBox 2">
            <a:extLst>
              <a:ext uri="{FF2B5EF4-FFF2-40B4-BE49-F238E27FC236}">
                <a16:creationId xmlns:a16="http://schemas.microsoft.com/office/drawing/2014/main" id="{FA35264B-3EE4-59C3-C7C5-93404B660E06}"/>
              </a:ext>
            </a:extLst>
          </p:cNvPr>
          <p:cNvSpPr txBox="1"/>
          <p:nvPr/>
        </p:nvSpPr>
        <p:spPr>
          <a:xfrm>
            <a:off x="8426027" y="982133"/>
            <a:ext cx="492443" cy="461665"/>
          </a:xfrm>
          <a:prstGeom prst="rect">
            <a:avLst/>
          </a:prstGeom>
          <a:noFill/>
        </p:spPr>
        <p:txBody>
          <a:bodyPr wrap="none" rtlCol="0">
            <a:spAutoFit/>
          </a:bodyPr>
          <a:lstStyle/>
          <a:p>
            <a:r>
              <a:rPr lang="en-US" dirty="0"/>
              <a:t>43</a:t>
            </a:r>
          </a:p>
        </p:txBody>
      </p:sp>
    </p:spTree>
    <p:extLst>
      <p:ext uri="{BB962C8B-B14F-4D97-AF65-F5344CB8AC3E}">
        <p14:creationId xmlns:p14="http://schemas.microsoft.com/office/powerpoint/2010/main" val="1780691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6F5E6C4-3DFB-4DDB-982E-FC08B0B2D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 y="193949"/>
            <a:ext cx="9020175" cy="3867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B3149C-7D8D-7A76-510C-17CFDCFEC01C}"/>
              </a:ext>
            </a:extLst>
          </p:cNvPr>
          <p:cNvSpPr txBox="1"/>
          <p:nvPr/>
        </p:nvSpPr>
        <p:spPr>
          <a:xfrm>
            <a:off x="8297333" y="4927600"/>
            <a:ext cx="492443" cy="461665"/>
          </a:xfrm>
          <a:prstGeom prst="rect">
            <a:avLst/>
          </a:prstGeom>
          <a:noFill/>
        </p:spPr>
        <p:txBody>
          <a:bodyPr wrap="none" rtlCol="0">
            <a:spAutoFit/>
          </a:bodyPr>
          <a:lstStyle/>
          <a:p>
            <a:r>
              <a:rPr lang="en-US" dirty="0"/>
              <a:t>44</a:t>
            </a:r>
          </a:p>
        </p:txBody>
      </p:sp>
    </p:spTree>
    <p:extLst>
      <p:ext uri="{BB962C8B-B14F-4D97-AF65-F5344CB8AC3E}">
        <p14:creationId xmlns:p14="http://schemas.microsoft.com/office/powerpoint/2010/main" val="3887813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BB32-BE52-4699-A1CF-0E0934AF5778}"/>
              </a:ext>
            </a:extLst>
          </p:cNvPr>
          <p:cNvSpPr>
            <a:spLocks noGrp="1"/>
          </p:cNvSpPr>
          <p:nvPr>
            <p:ph type="title"/>
          </p:nvPr>
        </p:nvSpPr>
        <p:spPr>
          <a:xfrm>
            <a:off x="685800" y="304800"/>
            <a:ext cx="7772400" cy="346841"/>
          </a:xfrm>
        </p:spPr>
        <p:txBody>
          <a:bodyPr/>
          <a:lstStyle/>
          <a:p>
            <a:r>
              <a:rPr lang="en-US" dirty="0"/>
              <a:t>Archive</a:t>
            </a:r>
          </a:p>
        </p:txBody>
      </p:sp>
      <p:pic>
        <p:nvPicPr>
          <p:cNvPr id="3074" name="Picture 2">
            <a:extLst>
              <a:ext uri="{FF2B5EF4-FFF2-40B4-BE49-F238E27FC236}">
                <a16:creationId xmlns:a16="http://schemas.microsoft.com/office/drawing/2014/main" id="{7172FBDA-C677-4FAD-8AA0-8DA3A54D7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8865"/>
            <a:ext cx="9070428" cy="490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F1E59A-6962-0A14-043B-A1850845D70D}"/>
              </a:ext>
            </a:extLst>
          </p:cNvPr>
          <p:cNvSpPr txBox="1"/>
          <p:nvPr/>
        </p:nvSpPr>
        <p:spPr>
          <a:xfrm>
            <a:off x="8458200" y="457200"/>
            <a:ext cx="492443" cy="461665"/>
          </a:xfrm>
          <a:prstGeom prst="rect">
            <a:avLst/>
          </a:prstGeom>
          <a:noFill/>
        </p:spPr>
        <p:txBody>
          <a:bodyPr wrap="none" rtlCol="0">
            <a:spAutoFit/>
          </a:bodyPr>
          <a:lstStyle/>
          <a:p>
            <a:r>
              <a:rPr lang="en-US" dirty="0"/>
              <a:t>44</a:t>
            </a:r>
          </a:p>
        </p:txBody>
      </p:sp>
    </p:spTree>
    <p:extLst>
      <p:ext uri="{BB962C8B-B14F-4D97-AF65-F5344CB8AC3E}">
        <p14:creationId xmlns:p14="http://schemas.microsoft.com/office/powerpoint/2010/main" val="2970669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6AFF720-A719-4D45-BD29-B43DD7F33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572"/>
            <a:ext cx="8246533" cy="50134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60925E-E2DE-ECD7-1AB4-0E4D7D89D301}"/>
              </a:ext>
            </a:extLst>
          </p:cNvPr>
          <p:cNvSpPr txBox="1"/>
          <p:nvPr/>
        </p:nvSpPr>
        <p:spPr>
          <a:xfrm>
            <a:off x="8458200" y="4826000"/>
            <a:ext cx="492443" cy="461665"/>
          </a:xfrm>
          <a:prstGeom prst="rect">
            <a:avLst/>
          </a:prstGeom>
          <a:noFill/>
        </p:spPr>
        <p:txBody>
          <a:bodyPr wrap="none" rtlCol="0">
            <a:spAutoFit/>
          </a:bodyPr>
          <a:lstStyle/>
          <a:p>
            <a:r>
              <a:rPr lang="en-US" dirty="0"/>
              <a:t>46</a:t>
            </a:r>
          </a:p>
        </p:txBody>
      </p:sp>
    </p:spTree>
    <p:extLst>
      <p:ext uri="{BB962C8B-B14F-4D97-AF65-F5344CB8AC3E}">
        <p14:creationId xmlns:p14="http://schemas.microsoft.com/office/powerpoint/2010/main" val="332991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CEC791C-F223-45BF-E86C-EF1E33FA1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466" y="177386"/>
            <a:ext cx="5079999" cy="6174472"/>
          </a:xfrm>
          <a:prstGeom prst="rect">
            <a:avLst/>
          </a:prstGeom>
        </p:spPr>
      </p:pic>
    </p:spTree>
    <p:extLst>
      <p:ext uri="{BB962C8B-B14F-4D97-AF65-F5344CB8AC3E}">
        <p14:creationId xmlns:p14="http://schemas.microsoft.com/office/powerpoint/2010/main" val="1100156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E846-44EF-4147-ABDE-B3D5C3EEADB7}"/>
              </a:ext>
            </a:extLst>
          </p:cNvPr>
          <p:cNvSpPr>
            <a:spLocks noGrp="1"/>
          </p:cNvSpPr>
          <p:nvPr>
            <p:ph type="title"/>
          </p:nvPr>
        </p:nvSpPr>
        <p:spPr/>
        <p:txBody>
          <a:bodyPr/>
          <a:lstStyle/>
          <a:p>
            <a:r>
              <a:rPr lang="en-US" dirty="0"/>
              <a:t>Archive File Naming</a:t>
            </a:r>
          </a:p>
        </p:txBody>
      </p:sp>
      <p:pic>
        <p:nvPicPr>
          <p:cNvPr id="5122" name="Group 31">
            <a:extLst>
              <a:ext uri="{FF2B5EF4-FFF2-40B4-BE49-F238E27FC236}">
                <a16:creationId xmlns:a16="http://schemas.microsoft.com/office/drawing/2014/main" id="{F81A4379-0F4F-4D76-BDB7-B8F259B742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98" y="1266004"/>
            <a:ext cx="8941019" cy="4504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82F5B2-2582-61B4-2A87-DB64718279BA}"/>
              </a:ext>
            </a:extLst>
          </p:cNvPr>
          <p:cNvSpPr txBox="1"/>
          <p:nvPr/>
        </p:nvSpPr>
        <p:spPr>
          <a:xfrm>
            <a:off x="8195733" y="1016000"/>
            <a:ext cx="492443" cy="461665"/>
          </a:xfrm>
          <a:prstGeom prst="rect">
            <a:avLst/>
          </a:prstGeom>
          <a:noFill/>
        </p:spPr>
        <p:txBody>
          <a:bodyPr wrap="none" rtlCol="0">
            <a:spAutoFit/>
          </a:bodyPr>
          <a:lstStyle/>
          <a:p>
            <a:r>
              <a:rPr lang="en-US" dirty="0"/>
              <a:t>47</a:t>
            </a:r>
          </a:p>
        </p:txBody>
      </p:sp>
    </p:spTree>
    <p:extLst>
      <p:ext uri="{BB962C8B-B14F-4D97-AF65-F5344CB8AC3E}">
        <p14:creationId xmlns:p14="http://schemas.microsoft.com/office/powerpoint/2010/main" val="783821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11548-5362-4A94-92A1-B99A7621EA95}"/>
              </a:ext>
            </a:extLst>
          </p:cNvPr>
          <p:cNvSpPr>
            <a:spLocks noGrp="1"/>
          </p:cNvSpPr>
          <p:nvPr>
            <p:ph type="title"/>
          </p:nvPr>
        </p:nvSpPr>
        <p:spPr/>
        <p:txBody>
          <a:bodyPr/>
          <a:lstStyle/>
          <a:p>
            <a:r>
              <a:rPr lang="en-US" dirty="0"/>
              <a:t>Reminders</a:t>
            </a:r>
          </a:p>
        </p:txBody>
      </p:sp>
      <p:sp>
        <p:nvSpPr>
          <p:cNvPr id="3" name="Rectangle 2">
            <a:extLst>
              <a:ext uri="{FF2B5EF4-FFF2-40B4-BE49-F238E27FC236}">
                <a16:creationId xmlns:a16="http://schemas.microsoft.com/office/drawing/2014/main" id="{A5CC8300-F11D-4D83-883E-AD904C4482AF}"/>
              </a:ext>
            </a:extLst>
          </p:cNvPr>
          <p:cNvSpPr/>
          <p:nvPr/>
        </p:nvSpPr>
        <p:spPr>
          <a:xfrm>
            <a:off x="546538" y="935421"/>
            <a:ext cx="8282151" cy="5078313"/>
          </a:xfrm>
          <a:prstGeom prst="rect">
            <a:avLst/>
          </a:prstGeom>
        </p:spPr>
        <p:txBody>
          <a:bodyPr wrap="square">
            <a:spAutoFit/>
          </a:bodyPr>
          <a:lstStyle/>
          <a:p>
            <a:pPr eaLnBrk="1" hangingPunct="1"/>
            <a:r>
              <a:rPr lang="en-US" altLang="en-US" sz="3600" dirty="0"/>
              <a:t>Do use same PC</a:t>
            </a:r>
          </a:p>
          <a:p>
            <a:pPr eaLnBrk="1" hangingPunct="1"/>
            <a:r>
              <a:rPr lang="en-US" altLang="en-US" sz="3600" dirty="0"/>
              <a:t>Do use Windows PC</a:t>
            </a:r>
          </a:p>
          <a:p>
            <a:pPr eaLnBrk="1" hangingPunct="1"/>
            <a:r>
              <a:rPr lang="en-US" altLang="en-US" sz="3600" dirty="0"/>
              <a:t>Do Start Early !!</a:t>
            </a:r>
          </a:p>
          <a:p>
            <a:pPr eaLnBrk="1" hangingPunct="1"/>
            <a:r>
              <a:rPr lang="en-US" altLang="en-US" sz="3600" dirty="0"/>
              <a:t>Do Review Help section </a:t>
            </a:r>
          </a:p>
          <a:p>
            <a:pPr eaLnBrk="1" hangingPunct="1"/>
            <a:r>
              <a:rPr lang="en-US" altLang="en-US" sz="3600" dirty="0"/>
              <a:t>Do verify latest version of DB2000</a:t>
            </a:r>
          </a:p>
          <a:p>
            <a:pPr eaLnBrk="1" hangingPunct="1"/>
            <a:r>
              <a:rPr lang="en-US" altLang="en-US" sz="3600" dirty="0"/>
              <a:t>Do use Updater password</a:t>
            </a:r>
          </a:p>
          <a:p>
            <a:pPr eaLnBrk="1" hangingPunct="1"/>
            <a:r>
              <a:rPr lang="en-US" altLang="en-US" sz="3600" dirty="0"/>
              <a:t>Do ask for help</a:t>
            </a:r>
          </a:p>
          <a:p>
            <a:pPr eaLnBrk="1" hangingPunct="1"/>
            <a:r>
              <a:rPr lang="en-US" altLang="en-US" sz="3600" dirty="0"/>
              <a:t>Do report problems</a:t>
            </a:r>
          </a:p>
          <a:p>
            <a:pPr eaLnBrk="1" hangingPunct="1"/>
            <a:r>
              <a:rPr lang="en-US" altLang="en-US" sz="3600" dirty="0"/>
              <a:t>Do suggest improvements</a:t>
            </a:r>
          </a:p>
        </p:txBody>
      </p:sp>
      <p:sp>
        <p:nvSpPr>
          <p:cNvPr id="4" name="TextBox 3">
            <a:extLst>
              <a:ext uri="{FF2B5EF4-FFF2-40B4-BE49-F238E27FC236}">
                <a16:creationId xmlns:a16="http://schemas.microsoft.com/office/drawing/2014/main" id="{5FBFFFBB-55F0-E2B1-706A-35BE7F24940D}"/>
              </a:ext>
            </a:extLst>
          </p:cNvPr>
          <p:cNvSpPr txBox="1"/>
          <p:nvPr/>
        </p:nvSpPr>
        <p:spPr>
          <a:xfrm>
            <a:off x="8161867" y="592667"/>
            <a:ext cx="492443" cy="461665"/>
          </a:xfrm>
          <a:prstGeom prst="rect">
            <a:avLst/>
          </a:prstGeom>
          <a:noFill/>
        </p:spPr>
        <p:txBody>
          <a:bodyPr wrap="none" rtlCol="0">
            <a:spAutoFit/>
          </a:bodyPr>
          <a:lstStyle/>
          <a:p>
            <a:r>
              <a:rPr lang="en-US" dirty="0"/>
              <a:t>48</a:t>
            </a:r>
          </a:p>
        </p:txBody>
      </p:sp>
    </p:spTree>
    <p:extLst>
      <p:ext uri="{BB962C8B-B14F-4D97-AF65-F5344CB8AC3E}">
        <p14:creationId xmlns:p14="http://schemas.microsoft.com/office/powerpoint/2010/main" val="2081096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sp>
        <p:nvSpPr>
          <p:cNvPr id="3" name="Content Placeholder 2"/>
          <p:cNvSpPr>
            <a:spLocks noGrp="1"/>
          </p:cNvSpPr>
          <p:nvPr>
            <p:ph sz="quarter" idx="10"/>
          </p:nvPr>
        </p:nvSpPr>
        <p:spPr>
          <a:xfrm>
            <a:off x="3003331" y="1143000"/>
            <a:ext cx="5052848" cy="4313136"/>
          </a:xfrm>
        </p:spPr>
        <p:txBody>
          <a:bodyPr/>
          <a:lstStyle/>
          <a:p>
            <a:r>
              <a:rPr lang="en-US" dirty="0"/>
              <a:t>Read Operations Man </a:t>
            </a:r>
          </a:p>
          <a:p>
            <a:r>
              <a:rPr lang="en-US" dirty="0"/>
              <a:t>5.50</a:t>
            </a:r>
          </a:p>
          <a:p>
            <a:r>
              <a:rPr lang="en-US" dirty="0"/>
              <a:t>4.40</a:t>
            </a:r>
          </a:p>
        </p:txBody>
      </p:sp>
      <p:pic>
        <p:nvPicPr>
          <p:cNvPr id="5" name="Picture 4">
            <a:extLst>
              <a:ext uri="{FF2B5EF4-FFF2-40B4-BE49-F238E27FC236}">
                <a16:creationId xmlns:a16="http://schemas.microsoft.com/office/drawing/2014/main" id="{0CA8041E-CBD0-4875-85CC-248603BF6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90" y="1143000"/>
            <a:ext cx="2630041" cy="3364154"/>
          </a:xfrm>
          <a:prstGeom prst="rect">
            <a:avLst/>
          </a:prstGeom>
        </p:spPr>
      </p:pic>
      <p:sp>
        <p:nvSpPr>
          <p:cNvPr id="4" name="TextBox 3">
            <a:extLst>
              <a:ext uri="{FF2B5EF4-FFF2-40B4-BE49-F238E27FC236}">
                <a16:creationId xmlns:a16="http://schemas.microsoft.com/office/drawing/2014/main" id="{F1D7A18E-EB60-3606-46E4-38A19E1E6C51}"/>
              </a:ext>
            </a:extLst>
          </p:cNvPr>
          <p:cNvSpPr txBox="1"/>
          <p:nvPr/>
        </p:nvSpPr>
        <p:spPr>
          <a:xfrm>
            <a:off x="8458200" y="304800"/>
            <a:ext cx="338554" cy="461665"/>
          </a:xfrm>
          <a:prstGeom prst="rect">
            <a:avLst/>
          </a:prstGeom>
          <a:noFill/>
        </p:spPr>
        <p:txBody>
          <a:bodyPr wrap="none" rtlCol="0">
            <a:spAutoFit/>
          </a:bodyPr>
          <a:lstStyle/>
          <a:p>
            <a:r>
              <a:rPr lang="en-US" dirty="0"/>
              <a:t>5</a:t>
            </a:r>
          </a:p>
        </p:txBody>
      </p:sp>
    </p:spTree>
    <p:extLst>
      <p:ext uri="{BB962C8B-B14F-4D97-AF65-F5344CB8AC3E}">
        <p14:creationId xmlns:p14="http://schemas.microsoft.com/office/powerpoint/2010/main" val="3470316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31E5-4D56-4ED3-B3B5-231CDD2D02B4}"/>
              </a:ext>
            </a:extLst>
          </p:cNvPr>
          <p:cNvSpPr>
            <a:spLocks noGrp="1"/>
          </p:cNvSpPr>
          <p:nvPr>
            <p:ph type="title"/>
          </p:nvPr>
        </p:nvSpPr>
        <p:spPr/>
        <p:txBody>
          <a:bodyPr/>
          <a:lstStyle/>
          <a:p>
            <a:r>
              <a:rPr lang="en-US" dirty="0"/>
              <a:t>More Reminders</a:t>
            </a:r>
          </a:p>
        </p:txBody>
      </p:sp>
      <p:sp>
        <p:nvSpPr>
          <p:cNvPr id="3" name="Rectangle 2">
            <a:extLst>
              <a:ext uri="{FF2B5EF4-FFF2-40B4-BE49-F238E27FC236}">
                <a16:creationId xmlns:a16="http://schemas.microsoft.com/office/drawing/2014/main" id="{616F58E9-DEBB-4B6C-8B37-012D2453EE28}"/>
              </a:ext>
            </a:extLst>
          </p:cNvPr>
          <p:cNvSpPr/>
          <p:nvPr/>
        </p:nvSpPr>
        <p:spPr>
          <a:xfrm>
            <a:off x="420413" y="977462"/>
            <a:ext cx="8208579" cy="4832092"/>
          </a:xfrm>
          <a:prstGeom prst="rect">
            <a:avLst/>
          </a:prstGeom>
        </p:spPr>
        <p:txBody>
          <a:bodyPr wrap="square">
            <a:spAutoFit/>
          </a:bodyPr>
          <a:lstStyle/>
          <a:p>
            <a:pPr eaLnBrk="1" hangingPunct="1"/>
            <a:r>
              <a:rPr lang="en-US" altLang="en-US" sz="4400" dirty="0"/>
              <a:t>Do use “Cut &amp; Paste”</a:t>
            </a:r>
          </a:p>
          <a:p>
            <a:pPr eaLnBrk="1" hangingPunct="1"/>
            <a:r>
              <a:rPr lang="en-US" altLang="en-US" sz="4400" dirty="0"/>
              <a:t>Do include full names and ranks</a:t>
            </a:r>
          </a:p>
          <a:p>
            <a:pPr eaLnBrk="1" hangingPunct="1"/>
            <a:r>
              <a:rPr lang="en-US" altLang="en-US" sz="4400" dirty="0"/>
              <a:t>Do add personality , fun things</a:t>
            </a:r>
          </a:p>
          <a:p>
            <a:pPr eaLnBrk="1" hangingPunct="1"/>
            <a:r>
              <a:rPr lang="en-US" altLang="en-US" sz="4400" dirty="0"/>
              <a:t>Do use the “Other” under Awards</a:t>
            </a:r>
          </a:p>
          <a:p>
            <a:pPr eaLnBrk="1" hangingPunct="1"/>
            <a:r>
              <a:rPr lang="en-US" altLang="en-US" sz="4400" dirty="0"/>
              <a:t>Do use spell check </a:t>
            </a:r>
          </a:p>
          <a:p>
            <a:pPr eaLnBrk="1" hangingPunct="1"/>
            <a:r>
              <a:rPr lang="en-US" altLang="en-US" sz="4400" dirty="0"/>
              <a:t>Do print a copy when completed</a:t>
            </a:r>
          </a:p>
          <a:p>
            <a:pPr eaLnBrk="1" hangingPunct="1"/>
            <a:r>
              <a:rPr lang="en-US" altLang="en-US" sz="4400" dirty="0"/>
              <a:t>Do review archived histories</a:t>
            </a:r>
            <a:endParaRPr lang="en-US" sz="4400" dirty="0"/>
          </a:p>
        </p:txBody>
      </p:sp>
      <p:sp>
        <p:nvSpPr>
          <p:cNvPr id="4" name="TextBox 3">
            <a:extLst>
              <a:ext uri="{FF2B5EF4-FFF2-40B4-BE49-F238E27FC236}">
                <a16:creationId xmlns:a16="http://schemas.microsoft.com/office/drawing/2014/main" id="{AFA7794F-288E-00B9-5096-06356EA2F273}"/>
              </a:ext>
            </a:extLst>
          </p:cNvPr>
          <p:cNvSpPr txBox="1"/>
          <p:nvPr/>
        </p:nvSpPr>
        <p:spPr>
          <a:xfrm>
            <a:off x="8458200" y="609600"/>
            <a:ext cx="492443" cy="461665"/>
          </a:xfrm>
          <a:prstGeom prst="rect">
            <a:avLst/>
          </a:prstGeom>
          <a:noFill/>
        </p:spPr>
        <p:txBody>
          <a:bodyPr wrap="none" rtlCol="0">
            <a:spAutoFit/>
          </a:bodyPr>
          <a:lstStyle/>
          <a:p>
            <a:r>
              <a:rPr lang="en-US" dirty="0"/>
              <a:t>49</a:t>
            </a:r>
          </a:p>
        </p:txBody>
      </p:sp>
    </p:spTree>
    <p:extLst>
      <p:ext uri="{BB962C8B-B14F-4D97-AF65-F5344CB8AC3E}">
        <p14:creationId xmlns:p14="http://schemas.microsoft.com/office/powerpoint/2010/main" val="1596001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F497-5B3C-4D74-A203-23E96676FB34}"/>
              </a:ext>
            </a:extLst>
          </p:cNvPr>
          <p:cNvSpPr>
            <a:spLocks noGrp="1"/>
          </p:cNvSpPr>
          <p:nvPr>
            <p:ph type="title"/>
          </p:nvPr>
        </p:nvSpPr>
        <p:spPr>
          <a:xfrm>
            <a:off x="685800" y="304800"/>
            <a:ext cx="6849533" cy="838200"/>
          </a:xfrm>
        </p:spPr>
        <p:txBody>
          <a:bodyPr/>
          <a:lstStyle/>
          <a:p>
            <a:r>
              <a:rPr lang="en-US" dirty="0"/>
              <a:t>Tip</a:t>
            </a:r>
          </a:p>
        </p:txBody>
      </p:sp>
      <p:pic>
        <p:nvPicPr>
          <p:cNvPr id="6" name="Picture 5">
            <a:extLst>
              <a:ext uri="{FF2B5EF4-FFF2-40B4-BE49-F238E27FC236}">
                <a16:creationId xmlns:a16="http://schemas.microsoft.com/office/drawing/2014/main" id="{25227729-A7CE-4150-9F0A-AB9F19F61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0" y="1923393"/>
            <a:ext cx="9075325" cy="2420086"/>
          </a:xfrm>
          <a:prstGeom prst="rect">
            <a:avLst/>
          </a:prstGeom>
        </p:spPr>
      </p:pic>
      <p:sp>
        <p:nvSpPr>
          <p:cNvPr id="3" name="TextBox 2">
            <a:extLst>
              <a:ext uri="{FF2B5EF4-FFF2-40B4-BE49-F238E27FC236}">
                <a16:creationId xmlns:a16="http://schemas.microsoft.com/office/drawing/2014/main" id="{73B17516-761D-8407-D6D5-F2DD6B008250}"/>
              </a:ext>
            </a:extLst>
          </p:cNvPr>
          <p:cNvSpPr txBox="1"/>
          <p:nvPr/>
        </p:nvSpPr>
        <p:spPr>
          <a:xfrm>
            <a:off x="8432800" y="1507067"/>
            <a:ext cx="492443" cy="461665"/>
          </a:xfrm>
          <a:prstGeom prst="rect">
            <a:avLst/>
          </a:prstGeom>
          <a:noFill/>
        </p:spPr>
        <p:txBody>
          <a:bodyPr wrap="none" rtlCol="0">
            <a:spAutoFit/>
          </a:bodyPr>
          <a:lstStyle/>
          <a:p>
            <a:r>
              <a:rPr lang="en-US" dirty="0"/>
              <a:t>50</a:t>
            </a:r>
          </a:p>
        </p:txBody>
      </p:sp>
    </p:spTree>
    <p:extLst>
      <p:ext uri="{BB962C8B-B14F-4D97-AF65-F5344CB8AC3E}">
        <p14:creationId xmlns:p14="http://schemas.microsoft.com/office/powerpoint/2010/main" val="455346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1D0343-FBDA-402D-AEFF-93A164181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69"/>
            <a:ext cx="9190394" cy="6737131"/>
          </a:xfrm>
          <a:prstGeom prst="rect">
            <a:avLst/>
          </a:prstGeom>
        </p:spPr>
      </p:pic>
    </p:spTree>
    <p:extLst>
      <p:ext uri="{BB962C8B-B14F-4D97-AF65-F5344CB8AC3E}">
        <p14:creationId xmlns:p14="http://schemas.microsoft.com/office/powerpoint/2010/main" val="2279330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8489-10D0-4EC3-9D6F-32369272AEF4}"/>
              </a:ext>
            </a:extLst>
          </p:cNvPr>
          <p:cNvSpPr>
            <a:spLocks noGrp="1"/>
          </p:cNvSpPr>
          <p:nvPr>
            <p:ph type="title"/>
          </p:nvPr>
        </p:nvSpPr>
        <p:spPr>
          <a:xfrm>
            <a:off x="359980" y="549166"/>
            <a:ext cx="7711966" cy="2995448"/>
          </a:xfrm>
        </p:spPr>
        <p:txBody>
          <a:bodyPr/>
          <a:lstStyle/>
          <a:p>
            <a:r>
              <a:rPr lang="en-US" dirty="0"/>
              <a:t>Report</a:t>
            </a:r>
            <a:br>
              <a:rPr lang="en-US" dirty="0"/>
            </a:br>
            <a:r>
              <a:rPr lang="en-US" dirty="0"/>
              <a:t>Problems</a:t>
            </a:r>
          </a:p>
        </p:txBody>
      </p:sp>
      <p:sp>
        <p:nvSpPr>
          <p:cNvPr id="4" name="Rectangle 3">
            <a:extLst>
              <a:ext uri="{FF2B5EF4-FFF2-40B4-BE49-F238E27FC236}">
                <a16:creationId xmlns:a16="http://schemas.microsoft.com/office/drawing/2014/main" id="{481235E2-B396-4A5C-91DD-0B6F864217FC}"/>
              </a:ext>
            </a:extLst>
          </p:cNvPr>
          <p:cNvSpPr/>
          <p:nvPr/>
        </p:nvSpPr>
        <p:spPr>
          <a:xfrm>
            <a:off x="1933904" y="2493975"/>
            <a:ext cx="5759668" cy="707886"/>
          </a:xfrm>
          <a:prstGeom prst="rect">
            <a:avLst/>
          </a:prstGeom>
        </p:spPr>
        <p:txBody>
          <a:bodyPr wrap="square">
            <a:spAutoFit/>
          </a:bodyPr>
          <a:lstStyle/>
          <a:p>
            <a:pPr>
              <a:spcBef>
                <a:spcPts val="0"/>
              </a:spcBef>
              <a:spcAft>
                <a:spcPts val="0"/>
              </a:spcAft>
            </a:pPr>
            <a:r>
              <a:rPr lang="en-US" sz="4000" u="sng" dirty="0">
                <a:solidFill>
                  <a:srgbClr val="000000"/>
                </a:solidFill>
                <a:hlinkClick r:id="rId3">
                  <a:extLst>
                    <a:ext uri="{A12FA001-AC4F-418D-AE19-62706E023703}">
                      <ahyp:hlinkClr xmlns:ahyp="http://schemas.microsoft.com/office/drawing/2018/hyperlinkcolor" val="tx"/>
                    </a:ext>
                  </a:extLst>
                </a:hlinkClick>
              </a:rPr>
              <a:t>Heritage &amp; </a:t>
            </a:r>
            <a:r>
              <a:rPr lang="en-US" sz="4000" u="sng" dirty="0">
                <a:solidFill>
                  <a:srgbClr val="000000"/>
                </a:solidFill>
              </a:rPr>
              <a:t>Documents</a:t>
            </a:r>
            <a:endParaRPr lang="en-US" sz="4000" dirty="0">
              <a:ea typeface="Times New Roman" panose="02020603050405020304" pitchFamily="18" charset="0"/>
            </a:endParaRPr>
          </a:p>
        </p:txBody>
      </p:sp>
      <p:sp>
        <p:nvSpPr>
          <p:cNvPr id="3" name="TextBox 2">
            <a:extLst>
              <a:ext uri="{FF2B5EF4-FFF2-40B4-BE49-F238E27FC236}">
                <a16:creationId xmlns:a16="http://schemas.microsoft.com/office/drawing/2014/main" id="{30C89A03-9A06-267A-E017-8FCF58F5B91E}"/>
              </a:ext>
            </a:extLst>
          </p:cNvPr>
          <p:cNvSpPr txBox="1"/>
          <p:nvPr/>
        </p:nvSpPr>
        <p:spPr>
          <a:xfrm>
            <a:off x="8314267" y="549166"/>
            <a:ext cx="492443" cy="461665"/>
          </a:xfrm>
          <a:prstGeom prst="rect">
            <a:avLst/>
          </a:prstGeom>
          <a:noFill/>
        </p:spPr>
        <p:txBody>
          <a:bodyPr wrap="none" rtlCol="0">
            <a:spAutoFit/>
          </a:bodyPr>
          <a:lstStyle/>
          <a:p>
            <a:r>
              <a:rPr lang="en-US" dirty="0"/>
              <a:t>52</a:t>
            </a:r>
          </a:p>
        </p:txBody>
      </p:sp>
    </p:spTree>
    <p:extLst>
      <p:ext uri="{BB962C8B-B14F-4D97-AF65-F5344CB8AC3E}">
        <p14:creationId xmlns:p14="http://schemas.microsoft.com/office/powerpoint/2010/main" val="4099161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1B59-58B4-41F8-B625-A4B813691670}"/>
              </a:ext>
            </a:extLst>
          </p:cNvPr>
          <p:cNvSpPr>
            <a:spLocks noGrp="1"/>
          </p:cNvSpPr>
          <p:nvPr>
            <p:ph type="title"/>
          </p:nvPr>
        </p:nvSpPr>
        <p:spPr/>
        <p:txBody>
          <a:bodyPr/>
          <a:lstStyle/>
          <a:p>
            <a:r>
              <a:rPr lang="en-US" dirty="0"/>
              <a:t>Finding submitted Histories</a:t>
            </a:r>
          </a:p>
        </p:txBody>
      </p:sp>
      <p:sp>
        <p:nvSpPr>
          <p:cNvPr id="3" name="TextBox 2">
            <a:extLst>
              <a:ext uri="{FF2B5EF4-FFF2-40B4-BE49-F238E27FC236}">
                <a16:creationId xmlns:a16="http://schemas.microsoft.com/office/drawing/2014/main" id="{810E360D-98DC-470A-9D81-CB7CA90C40E2}"/>
              </a:ext>
            </a:extLst>
          </p:cNvPr>
          <p:cNvSpPr txBox="1"/>
          <p:nvPr/>
        </p:nvSpPr>
        <p:spPr>
          <a:xfrm>
            <a:off x="1324303" y="1639613"/>
            <a:ext cx="5293797" cy="830997"/>
          </a:xfrm>
          <a:prstGeom prst="rect">
            <a:avLst/>
          </a:prstGeom>
          <a:noFill/>
        </p:spPr>
        <p:txBody>
          <a:bodyPr wrap="square" rtlCol="0">
            <a:spAutoFit/>
          </a:bodyPr>
          <a:lstStyle/>
          <a:p>
            <a:endParaRPr lang="en-US" b="1" dirty="0"/>
          </a:p>
          <a:p>
            <a:r>
              <a:rPr lang="en-US" b="1" u="sng" dirty="0">
                <a:hlinkClick r:id="rId3"/>
              </a:rPr>
              <a:t>Search</a:t>
            </a:r>
            <a:r>
              <a:rPr lang="en-US" b="1" dirty="0"/>
              <a:t> </a:t>
            </a:r>
            <a:endParaRPr lang="en-US" dirty="0"/>
          </a:p>
        </p:txBody>
      </p:sp>
      <p:sp>
        <p:nvSpPr>
          <p:cNvPr id="4" name="TextBox 3">
            <a:extLst>
              <a:ext uri="{FF2B5EF4-FFF2-40B4-BE49-F238E27FC236}">
                <a16:creationId xmlns:a16="http://schemas.microsoft.com/office/drawing/2014/main" id="{DAC34B89-1A9D-9F45-4B94-8700E8A06A88}"/>
              </a:ext>
            </a:extLst>
          </p:cNvPr>
          <p:cNvSpPr txBox="1"/>
          <p:nvPr/>
        </p:nvSpPr>
        <p:spPr>
          <a:xfrm>
            <a:off x="8314267" y="609600"/>
            <a:ext cx="492443" cy="461665"/>
          </a:xfrm>
          <a:prstGeom prst="rect">
            <a:avLst/>
          </a:prstGeom>
          <a:noFill/>
        </p:spPr>
        <p:txBody>
          <a:bodyPr wrap="none" rtlCol="0">
            <a:spAutoFit/>
          </a:bodyPr>
          <a:lstStyle/>
          <a:p>
            <a:r>
              <a:rPr lang="en-US" dirty="0"/>
              <a:t>53</a:t>
            </a:r>
          </a:p>
        </p:txBody>
      </p:sp>
    </p:spTree>
    <p:extLst>
      <p:ext uri="{BB962C8B-B14F-4D97-AF65-F5344CB8AC3E}">
        <p14:creationId xmlns:p14="http://schemas.microsoft.com/office/powerpoint/2010/main" val="557034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37C1-59BB-45B9-9CC9-D97C4F979A74}"/>
              </a:ext>
            </a:extLst>
          </p:cNvPr>
          <p:cNvSpPr>
            <a:spLocks noGrp="1"/>
          </p:cNvSpPr>
          <p:nvPr>
            <p:ph type="title"/>
          </p:nvPr>
        </p:nvSpPr>
        <p:spPr/>
        <p:txBody>
          <a:bodyPr/>
          <a:lstStyle/>
          <a:p>
            <a:r>
              <a:rPr lang="en-US" dirty="0"/>
              <a:t>Submit File</a:t>
            </a:r>
          </a:p>
        </p:txBody>
      </p:sp>
      <p:sp>
        <p:nvSpPr>
          <p:cNvPr id="3" name="TextBox 2">
            <a:extLst>
              <a:ext uri="{FF2B5EF4-FFF2-40B4-BE49-F238E27FC236}">
                <a16:creationId xmlns:a16="http://schemas.microsoft.com/office/drawing/2014/main" id="{79D230B9-80DB-49BF-9C14-842520A7E205}"/>
              </a:ext>
            </a:extLst>
          </p:cNvPr>
          <p:cNvSpPr txBox="1"/>
          <p:nvPr/>
        </p:nvSpPr>
        <p:spPr>
          <a:xfrm>
            <a:off x="557048" y="2564524"/>
            <a:ext cx="7178566" cy="1938992"/>
          </a:xfrm>
          <a:prstGeom prst="rect">
            <a:avLst/>
          </a:prstGeom>
          <a:noFill/>
        </p:spPr>
        <p:txBody>
          <a:bodyPr wrap="square" rtlCol="0">
            <a:spAutoFit/>
          </a:bodyPr>
          <a:lstStyle/>
          <a:p>
            <a:r>
              <a:rPr lang="en-US" altLang="en-US" sz="4000" dirty="0"/>
              <a:t>File name = year account#.txt</a:t>
            </a:r>
          </a:p>
          <a:p>
            <a:endParaRPr lang="en-US" sz="4000" dirty="0"/>
          </a:p>
          <a:p>
            <a:r>
              <a:rPr lang="en-US" sz="4000" dirty="0"/>
              <a:t>Example 2015950.txt</a:t>
            </a:r>
          </a:p>
        </p:txBody>
      </p:sp>
      <p:sp>
        <p:nvSpPr>
          <p:cNvPr id="4" name="TextBox 3">
            <a:extLst>
              <a:ext uri="{FF2B5EF4-FFF2-40B4-BE49-F238E27FC236}">
                <a16:creationId xmlns:a16="http://schemas.microsoft.com/office/drawing/2014/main" id="{A03C4A5F-98AF-033A-5EEE-F48C11073CDC}"/>
              </a:ext>
            </a:extLst>
          </p:cNvPr>
          <p:cNvSpPr txBox="1"/>
          <p:nvPr/>
        </p:nvSpPr>
        <p:spPr>
          <a:xfrm>
            <a:off x="7735614" y="711200"/>
            <a:ext cx="492443" cy="461665"/>
          </a:xfrm>
          <a:prstGeom prst="rect">
            <a:avLst/>
          </a:prstGeom>
          <a:noFill/>
        </p:spPr>
        <p:txBody>
          <a:bodyPr wrap="none" rtlCol="0">
            <a:spAutoFit/>
          </a:bodyPr>
          <a:lstStyle/>
          <a:p>
            <a:r>
              <a:rPr lang="en-US" dirty="0"/>
              <a:t>54</a:t>
            </a:r>
          </a:p>
        </p:txBody>
      </p:sp>
    </p:spTree>
    <p:extLst>
      <p:ext uri="{BB962C8B-B14F-4D97-AF65-F5344CB8AC3E}">
        <p14:creationId xmlns:p14="http://schemas.microsoft.com/office/powerpoint/2010/main" val="3452041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16D1-A555-4240-983C-0D0188E52CE3}"/>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A8F9AD03-8B7D-4F7E-B6A9-F3F6D7FB3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19"/>
            <a:ext cx="9144000" cy="6708162"/>
          </a:xfrm>
          <a:prstGeom prst="rect">
            <a:avLst/>
          </a:prstGeom>
        </p:spPr>
      </p:pic>
    </p:spTree>
    <p:extLst>
      <p:ext uri="{BB962C8B-B14F-4D97-AF65-F5344CB8AC3E}">
        <p14:creationId xmlns:p14="http://schemas.microsoft.com/office/powerpoint/2010/main" val="2062553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5C242-50E9-42CF-B116-C4E64ACFF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4510"/>
            <a:ext cx="9151846" cy="2087590"/>
          </a:xfrm>
          <a:prstGeom prst="rect">
            <a:avLst/>
          </a:prstGeom>
        </p:spPr>
      </p:pic>
      <p:sp>
        <p:nvSpPr>
          <p:cNvPr id="2" name="TextBox 1">
            <a:extLst>
              <a:ext uri="{FF2B5EF4-FFF2-40B4-BE49-F238E27FC236}">
                <a16:creationId xmlns:a16="http://schemas.microsoft.com/office/drawing/2014/main" id="{4CC81E3A-BE86-3545-CEC2-E89B0CE3E1D1}"/>
              </a:ext>
            </a:extLst>
          </p:cNvPr>
          <p:cNvSpPr txBox="1"/>
          <p:nvPr/>
        </p:nvSpPr>
        <p:spPr>
          <a:xfrm>
            <a:off x="7958667" y="626533"/>
            <a:ext cx="492443" cy="461665"/>
          </a:xfrm>
          <a:prstGeom prst="rect">
            <a:avLst/>
          </a:prstGeom>
          <a:noFill/>
        </p:spPr>
        <p:txBody>
          <a:bodyPr wrap="none" rtlCol="0">
            <a:spAutoFit/>
          </a:bodyPr>
          <a:lstStyle/>
          <a:p>
            <a:r>
              <a:rPr lang="en-US" dirty="0"/>
              <a:t>56</a:t>
            </a:r>
          </a:p>
        </p:txBody>
      </p:sp>
    </p:spTree>
    <p:extLst>
      <p:ext uri="{BB962C8B-B14F-4D97-AF65-F5344CB8AC3E}">
        <p14:creationId xmlns:p14="http://schemas.microsoft.com/office/powerpoint/2010/main" val="12504808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8312-BCFB-40F6-9128-4D876755C677}"/>
              </a:ext>
            </a:extLst>
          </p:cNvPr>
          <p:cNvSpPr>
            <a:spLocks noGrp="1"/>
          </p:cNvSpPr>
          <p:nvPr>
            <p:ph type="title"/>
          </p:nvPr>
        </p:nvSpPr>
        <p:spPr/>
        <p:txBody>
          <a:bodyPr/>
          <a:lstStyle/>
          <a:p>
            <a:r>
              <a:rPr lang="en-US" dirty="0"/>
              <a:t>scrolling</a:t>
            </a:r>
          </a:p>
        </p:txBody>
      </p:sp>
      <p:pic>
        <p:nvPicPr>
          <p:cNvPr id="6" name="Picture 5">
            <a:extLst>
              <a:ext uri="{FF2B5EF4-FFF2-40B4-BE49-F238E27FC236}">
                <a16:creationId xmlns:a16="http://schemas.microsoft.com/office/drawing/2014/main" id="{03A4EB37-234B-4D79-9EA9-AC29A1B88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2" y="2953407"/>
            <a:ext cx="9130201" cy="1292772"/>
          </a:xfrm>
          <a:prstGeom prst="rect">
            <a:avLst/>
          </a:prstGeom>
        </p:spPr>
      </p:pic>
      <p:sp>
        <p:nvSpPr>
          <p:cNvPr id="3" name="TextBox 2">
            <a:extLst>
              <a:ext uri="{FF2B5EF4-FFF2-40B4-BE49-F238E27FC236}">
                <a16:creationId xmlns:a16="http://schemas.microsoft.com/office/drawing/2014/main" id="{875F5BAE-9139-3ECD-1BC2-BC37CC467B74}"/>
              </a:ext>
            </a:extLst>
          </p:cNvPr>
          <p:cNvSpPr txBox="1"/>
          <p:nvPr/>
        </p:nvSpPr>
        <p:spPr>
          <a:xfrm>
            <a:off x="7789333" y="304800"/>
            <a:ext cx="492443" cy="461665"/>
          </a:xfrm>
          <a:prstGeom prst="rect">
            <a:avLst/>
          </a:prstGeom>
          <a:noFill/>
        </p:spPr>
        <p:txBody>
          <a:bodyPr wrap="none" rtlCol="0">
            <a:spAutoFit/>
          </a:bodyPr>
          <a:lstStyle/>
          <a:p>
            <a:r>
              <a:rPr lang="en-US" dirty="0"/>
              <a:t>57</a:t>
            </a:r>
          </a:p>
        </p:txBody>
      </p:sp>
    </p:spTree>
    <p:extLst>
      <p:ext uri="{BB962C8B-B14F-4D97-AF65-F5344CB8AC3E}">
        <p14:creationId xmlns:p14="http://schemas.microsoft.com/office/powerpoint/2010/main" val="2090008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5DA8C-F655-48DB-A636-D90D705F0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 y="2904913"/>
            <a:ext cx="9144717" cy="1761680"/>
          </a:xfrm>
          <a:prstGeom prst="rect">
            <a:avLst/>
          </a:prstGeom>
        </p:spPr>
      </p:pic>
      <p:sp>
        <p:nvSpPr>
          <p:cNvPr id="2" name="TextBox 1">
            <a:extLst>
              <a:ext uri="{FF2B5EF4-FFF2-40B4-BE49-F238E27FC236}">
                <a16:creationId xmlns:a16="http://schemas.microsoft.com/office/drawing/2014/main" id="{4B1BB6EE-E750-833A-F638-FA18F909F17A}"/>
              </a:ext>
            </a:extLst>
          </p:cNvPr>
          <p:cNvSpPr txBox="1"/>
          <p:nvPr/>
        </p:nvSpPr>
        <p:spPr>
          <a:xfrm>
            <a:off x="7179733" y="711200"/>
            <a:ext cx="492443" cy="461665"/>
          </a:xfrm>
          <a:prstGeom prst="rect">
            <a:avLst/>
          </a:prstGeom>
          <a:noFill/>
        </p:spPr>
        <p:txBody>
          <a:bodyPr wrap="none" rtlCol="0">
            <a:spAutoFit/>
          </a:bodyPr>
          <a:lstStyle/>
          <a:p>
            <a:r>
              <a:rPr lang="en-US" dirty="0"/>
              <a:t>58</a:t>
            </a:r>
          </a:p>
        </p:txBody>
      </p:sp>
    </p:spTree>
    <p:extLst>
      <p:ext uri="{BB962C8B-B14F-4D97-AF65-F5344CB8AC3E}">
        <p14:creationId xmlns:p14="http://schemas.microsoft.com/office/powerpoint/2010/main" val="58297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53C5-E5A3-49C5-ABFE-E54EBFB2CA20}"/>
              </a:ext>
            </a:extLst>
          </p:cNvPr>
          <p:cNvSpPr>
            <a:spLocks noGrp="1"/>
          </p:cNvSpPr>
          <p:nvPr>
            <p:ph type="title"/>
          </p:nvPr>
        </p:nvSpPr>
        <p:spPr>
          <a:xfrm>
            <a:off x="685800" y="304800"/>
            <a:ext cx="6544733" cy="838200"/>
          </a:xfrm>
        </p:spPr>
        <p:txBody>
          <a:bodyPr/>
          <a:lstStyle/>
          <a:p>
            <a:r>
              <a:rPr lang="en-US" dirty="0"/>
              <a:t>Needed Items</a:t>
            </a:r>
          </a:p>
        </p:txBody>
      </p:sp>
      <p:sp>
        <p:nvSpPr>
          <p:cNvPr id="3" name="Content Placeholder 2">
            <a:extLst>
              <a:ext uri="{FF2B5EF4-FFF2-40B4-BE49-F238E27FC236}">
                <a16:creationId xmlns:a16="http://schemas.microsoft.com/office/drawing/2014/main" id="{A931A693-3239-47BC-B146-B589F0F1E27F}"/>
              </a:ext>
            </a:extLst>
          </p:cNvPr>
          <p:cNvSpPr>
            <a:spLocks noGrp="1"/>
          </p:cNvSpPr>
          <p:nvPr>
            <p:ph sz="quarter" idx="10"/>
          </p:nvPr>
        </p:nvSpPr>
        <p:spPr>
          <a:xfrm>
            <a:off x="746124" y="1338263"/>
            <a:ext cx="7315309" cy="4579937"/>
          </a:xfrm>
        </p:spPr>
        <p:txBody>
          <a:bodyPr/>
          <a:lstStyle/>
          <a:p>
            <a:r>
              <a:rPr lang="en-US" dirty="0"/>
              <a:t>Minutes</a:t>
            </a:r>
          </a:p>
          <a:p>
            <a:r>
              <a:rPr lang="en-US" dirty="0"/>
              <a:t>Roster</a:t>
            </a:r>
          </a:p>
          <a:p>
            <a:r>
              <a:rPr lang="en-US" dirty="0"/>
              <a:t>Newsletters</a:t>
            </a:r>
          </a:p>
          <a:p>
            <a:r>
              <a:rPr lang="en-US" dirty="0"/>
              <a:t>Squadron Calendar</a:t>
            </a:r>
          </a:p>
          <a:p>
            <a:r>
              <a:rPr lang="en-US" dirty="0"/>
              <a:t>Reports</a:t>
            </a:r>
          </a:p>
          <a:p>
            <a:r>
              <a:rPr lang="en-US" dirty="0"/>
              <a:t>User password</a:t>
            </a:r>
          </a:p>
          <a:p>
            <a:r>
              <a:rPr lang="en-US" dirty="0"/>
              <a:t>Installation of the MQ Series Client</a:t>
            </a:r>
          </a:p>
        </p:txBody>
      </p:sp>
      <p:sp>
        <p:nvSpPr>
          <p:cNvPr id="4" name="TextBox 3">
            <a:extLst>
              <a:ext uri="{FF2B5EF4-FFF2-40B4-BE49-F238E27FC236}">
                <a16:creationId xmlns:a16="http://schemas.microsoft.com/office/drawing/2014/main" id="{9F28D82E-1C07-E55A-EC3E-64DE90EB46E3}"/>
              </a:ext>
            </a:extLst>
          </p:cNvPr>
          <p:cNvSpPr txBox="1"/>
          <p:nvPr/>
        </p:nvSpPr>
        <p:spPr>
          <a:xfrm>
            <a:off x="8229600" y="778933"/>
            <a:ext cx="338554" cy="461665"/>
          </a:xfrm>
          <a:prstGeom prst="rect">
            <a:avLst/>
          </a:prstGeom>
          <a:noFill/>
        </p:spPr>
        <p:txBody>
          <a:bodyPr wrap="none" rtlCol="0">
            <a:spAutoFit/>
          </a:bodyPr>
          <a:lstStyle/>
          <a:p>
            <a:r>
              <a:rPr lang="en-US" dirty="0"/>
              <a:t>6</a:t>
            </a:r>
          </a:p>
        </p:txBody>
      </p:sp>
    </p:spTree>
    <p:extLst>
      <p:ext uri="{BB962C8B-B14F-4D97-AF65-F5344CB8AC3E}">
        <p14:creationId xmlns:p14="http://schemas.microsoft.com/office/powerpoint/2010/main" val="2012762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0B366-6EA5-4616-B301-6BD08FCC9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559" y="0"/>
            <a:ext cx="4933949" cy="6895640"/>
          </a:xfrm>
          <a:prstGeom prst="rect">
            <a:avLst/>
          </a:prstGeom>
        </p:spPr>
      </p:pic>
      <p:sp>
        <p:nvSpPr>
          <p:cNvPr id="2" name="TextBox 1">
            <a:extLst>
              <a:ext uri="{FF2B5EF4-FFF2-40B4-BE49-F238E27FC236}">
                <a16:creationId xmlns:a16="http://schemas.microsoft.com/office/drawing/2014/main" id="{6BC4CF98-C26C-5497-8066-1028287CB4BE}"/>
              </a:ext>
            </a:extLst>
          </p:cNvPr>
          <p:cNvSpPr txBox="1"/>
          <p:nvPr/>
        </p:nvSpPr>
        <p:spPr>
          <a:xfrm>
            <a:off x="8382000" y="389467"/>
            <a:ext cx="492443" cy="461665"/>
          </a:xfrm>
          <a:prstGeom prst="rect">
            <a:avLst/>
          </a:prstGeom>
          <a:noFill/>
        </p:spPr>
        <p:txBody>
          <a:bodyPr wrap="none" rtlCol="0">
            <a:spAutoFit/>
          </a:bodyPr>
          <a:lstStyle/>
          <a:p>
            <a:r>
              <a:rPr lang="en-US" dirty="0"/>
              <a:t>59</a:t>
            </a:r>
          </a:p>
        </p:txBody>
      </p:sp>
    </p:spTree>
    <p:extLst>
      <p:ext uri="{BB962C8B-B14F-4D97-AF65-F5344CB8AC3E}">
        <p14:creationId xmlns:p14="http://schemas.microsoft.com/office/powerpoint/2010/main" val="2460873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6D86-B939-4F57-9A78-6A2D340BB085}"/>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D805D359-C718-4CC8-A98A-A008163F0F7F}"/>
              </a:ext>
            </a:extLst>
          </p:cNvPr>
          <p:cNvSpPr txBox="1"/>
          <p:nvPr/>
        </p:nvSpPr>
        <p:spPr>
          <a:xfrm>
            <a:off x="1828800" y="3670388"/>
            <a:ext cx="6003985" cy="461665"/>
          </a:xfrm>
          <a:prstGeom prst="rect">
            <a:avLst/>
          </a:prstGeom>
          <a:noFill/>
        </p:spPr>
        <p:txBody>
          <a:bodyPr wrap="square" rtlCol="0">
            <a:spAutoFit/>
          </a:bodyPr>
          <a:lstStyle/>
          <a:p>
            <a:r>
              <a:rPr lang="en-US" dirty="0"/>
              <a:t>Copy of this power point can be found at</a:t>
            </a:r>
          </a:p>
        </p:txBody>
      </p:sp>
      <p:sp>
        <p:nvSpPr>
          <p:cNvPr id="4" name="TextBox 3">
            <a:extLst>
              <a:ext uri="{FF2B5EF4-FFF2-40B4-BE49-F238E27FC236}">
                <a16:creationId xmlns:a16="http://schemas.microsoft.com/office/drawing/2014/main" id="{DDC91421-361F-454C-B468-E96782C171AB}"/>
              </a:ext>
            </a:extLst>
          </p:cNvPr>
          <p:cNvSpPr txBox="1"/>
          <p:nvPr/>
        </p:nvSpPr>
        <p:spPr>
          <a:xfrm>
            <a:off x="534838" y="4123426"/>
            <a:ext cx="8238226" cy="400110"/>
          </a:xfrm>
          <a:prstGeom prst="rect">
            <a:avLst/>
          </a:prstGeom>
          <a:noFill/>
        </p:spPr>
        <p:txBody>
          <a:bodyPr wrap="square" rtlCol="0">
            <a:spAutoFit/>
          </a:bodyPr>
          <a:lstStyle/>
          <a:p>
            <a:r>
              <a:rPr lang="en-US" sz="2000" b="1" u="sng" dirty="0">
                <a:solidFill>
                  <a:schemeClr val="accent2"/>
                </a:solidFill>
                <a:hlinkClick r:id="rId3">
                  <a:extLst>
                    <a:ext uri="{A12FA001-AC4F-418D-AE19-62706E023703}">
                      <ahyp:hlinkClr xmlns:ahyp="http://schemas.microsoft.com/office/drawing/2018/hyperlinkcolor" val="tx"/>
                    </a:ext>
                  </a:extLst>
                </a:hlinkClick>
              </a:rPr>
              <a:t>http://www.d30usps.org/Completing Electronic History revised.pptx</a:t>
            </a:r>
            <a:endParaRPr lang="en-US" sz="2000" b="1" dirty="0">
              <a:solidFill>
                <a:schemeClr val="accent2"/>
              </a:solidFill>
            </a:endParaRPr>
          </a:p>
        </p:txBody>
      </p:sp>
      <p:sp>
        <p:nvSpPr>
          <p:cNvPr id="5" name="TextBox 4">
            <a:extLst>
              <a:ext uri="{FF2B5EF4-FFF2-40B4-BE49-F238E27FC236}">
                <a16:creationId xmlns:a16="http://schemas.microsoft.com/office/drawing/2014/main" id="{8EFFAD77-A110-E1B5-79CD-AC6EF2587706}"/>
              </a:ext>
            </a:extLst>
          </p:cNvPr>
          <p:cNvSpPr txBox="1"/>
          <p:nvPr/>
        </p:nvSpPr>
        <p:spPr>
          <a:xfrm>
            <a:off x="8212667" y="457200"/>
            <a:ext cx="492443" cy="461665"/>
          </a:xfrm>
          <a:prstGeom prst="rect">
            <a:avLst/>
          </a:prstGeom>
          <a:noFill/>
        </p:spPr>
        <p:txBody>
          <a:bodyPr wrap="none" rtlCol="0">
            <a:spAutoFit/>
          </a:bodyPr>
          <a:lstStyle/>
          <a:p>
            <a:r>
              <a:rPr lang="en-US" dirty="0"/>
              <a:t>60</a:t>
            </a:r>
          </a:p>
        </p:txBody>
      </p:sp>
    </p:spTree>
    <p:extLst>
      <p:ext uri="{BB962C8B-B14F-4D97-AF65-F5344CB8AC3E}">
        <p14:creationId xmlns:p14="http://schemas.microsoft.com/office/powerpoint/2010/main" val="279928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51EF-D0B1-49AA-85F1-EAD8CF2A59A1}"/>
              </a:ext>
            </a:extLst>
          </p:cNvPr>
          <p:cNvSpPr>
            <a:spLocks noGrp="1"/>
          </p:cNvSpPr>
          <p:nvPr>
            <p:ph type="title"/>
          </p:nvPr>
        </p:nvSpPr>
        <p:spPr>
          <a:xfrm>
            <a:off x="685800" y="304800"/>
            <a:ext cx="6663267" cy="838200"/>
          </a:xfrm>
        </p:spPr>
        <p:txBody>
          <a:bodyPr/>
          <a:lstStyle/>
          <a:p>
            <a:r>
              <a:rPr lang="en-US" dirty="0"/>
              <a:t>Acknowledgement</a:t>
            </a:r>
          </a:p>
        </p:txBody>
      </p:sp>
      <p:pic>
        <p:nvPicPr>
          <p:cNvPr id="4" name="Picture 3">
            <a:extLst>
              <a:ext uri="{FF2B5EF4-FFF2-40B4-BE49-F238E27FC236}">
                <a16:creationId xmlns:a16="http://schemas.microsoft.com/office/drawing/2014/main" id="{7562F474-2DBA-4824-9EA8-783C57BF1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733"/>
            <a:ext cx="9128391" cy="5940267"/>
          </a:xfrm>
          <a:prstGeom prst="rect">
            <a:avLst/>
          </a:prstGeom>
        </p:spPr>
      </p:pic>
      <p:sp>
        <p:nvSpPr>
          <p:cNvPr id="3" name="TextBox 2">
            <a:extLst>
              <a:ext uri="{FF2B5EF4-FFF2-40B4-BE49-F238E27FC236}">
                <a16:creationId xmlns:a16="http://schemas.microsoft.com/office/drawing/2014/main" id="{9ECBA733-A378-9B9B-0389-E98A7E77801B}"/>
              </a:ext>
            </a:extLst>
          </p:cNvPr>
          <p:cNvSpPr txBox="1"/>
          <p:nvPr/>
        </p:nvSpPr>
        <p:spPr>
          <a:xfrm>
            <a:off x="8466667" y="626533"/>
            <a:ext cx="338554" cy="461665"/>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405869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40CD-9E7B-C307-0B5E-032EC5C25797}"/>
              </a:ext>
            </a:extLst>
          </p:cNvPr>
          <p:cNvSpPr>
            <a:spLocks noGrp="1"/>
          </p:cNvSpPr>
          <p:nvPr>
            <p:ph type="title"/>
          </p:nvPr>
        </p:nvSpPr>
        <p:spPr/>
        <p:txBody>
          <a:bodyPr/>
          <a:lstStyle/>
          <a:p>
            <a:r>
              <a:rPr lang="en-US" dirty="0"/>
              <a:t>DB2000v3 updates</a:t>
            </a:r>
          </a:p>
        </p:txBody>
      </p:sp>
      <p:pic>
        <p:nvPicPr>
          <p:cNvPr id="4" name="Picture 3" descr="Text&#10;&#10;Description automatically generated with medium confidence">
            <a:extLst>
              <a:ext uri="{FF2B5EF4-FFF2-40B4-BE49-F238E27FC236}">
                <a16:creationId xmlns:a16="http://schemas.microsoft.com/office/drawing/2014/main" id="{C5890B53-1A38-5E67-362D-62B17270E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99" y="1143000"/>
            <a:ext cx="8611802" cy="3572374"/>
          </a:xfrm>
          <a:prstGeom prst="rect">
            <a:avLst/>
          </a:prstGeom>
        </p:spPr>
      </p:pic>
      <p:pic>
        <p:nvPicPr>
          <p:cNvPr id="8" name="Picture 7">
            <a:extLst>
              <a:ext uri="{FF2B5EF4-FFF2-40B4-BE49-F238E27FC236}">
                <a16:creationId xmlns:a16="http://schemas.microsoft.com/office/drawing/2014/main" id="{E2C7A9FF-6BF4-C47D-632C-6D06121B9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099" y="4939155"/>
            <a:ext cx="8848725" cy="676275"/>
          </a:xfrm>
          <a:prstGeom prst="rect">
            <a:avLst/>
          </a:prstGeom>
        </p:spPr>
      </p:pic>
      <p:sp>
        <p:nvSpPr>
          <p:cNvPr id="3" name="TextBox 2">
            <a:extLst>
              <a:ext uri="{FF2B5EF4-FFF2-40B4-BE49-F238E27FC236}">
                <a16:creationId xmlns:a16="http://schemas.microsoft.com/office/drawing/2014/main" id="{5BF77E84-7AD1-571B-39CC-90070E8E6923}"/>
              </a:ext>
            </a:extLst>
          </p:cNvPr>
          <p:cNvSpPr txBox="1"/>
          <p:nvPr/>
        </p:nvSpPr>
        <p:spPr>
          <a:xfrm>
            <a:off x="8585200" y="694267"/>
            <a:ext cx="338554" cy="461665"/>
          </a:xfrm>
          <a:prstGeom prst="rect">
            <a:avLst/>
          </a:prstGeom>
          <a:noFill/>
        </p:spPr>
        <p:txBody>
          <a:bodyPr wrap="none" rtlCol="0">
            <a:spAutoFit/>
          </a:bodyPr>
          <a:lstStyle/>
          <a:p>
            <a:r>
              <a:rPr lang="en-US" dirty="0"/>
              <a:t>8</a:t>
            </a:r>
          </a:p>
        </p:txBody>
      </p:sp>
    </p:spTree>
    <p:extLst>
      <p:ext uri="{BB962C8B-B14F-4D97-AF65-F5344CB8AC3E}">
        <p14:creationId xmlns:p14="http://schemas.microsoft.com/office/powerpoint/2010/main" val="265460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809BFE-C64B-4D8A-9C93-ECF33A8E0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7614"/>
            <a:ext cx="9151257" cy="5980386"/>
          </a:xfrm>
          <a:prstGeom prst="rect">
            <a:avLst/>
          </a:prstGeom>
        </p:spPr>
      </p:pic>
      <p:sp>
        <p:nvSpPr>
          <p:cNvPr id="9" name="TextBox 8">
            <a:extLst>
              <a:ext uri="{FF2B5EF4-FFF2-40B4-BE49-F238E27FC236}">
                <a16:creationId xmlns:a16="http://schemas.microsoft.com/office/drawing/2014/main" id="{DEECEAF8-E550-4597-972A-C36438BCA3F4}"/>
              </a:ext>
            </a:extLst>
          </p:cNvPr>
          <p:cNvSpPr txBox="1"/>
          <p:nvPr/>
        </p:nvSpPr>
        <p:spPr>
          <a:xfrm>
            <a:off x="2846677" y="415949"/>
            <a:ext cx="4364611" cy="461665"/>
          </a:xfrm>
          <a:prstGeom prst="rect">
            <a:avLst/>
          </a:prstGeom>
          <a:noFill/>
        </p:spPr>
        <p:txBody>
          <a:bodyPr wrap="square" rtlCol="0">
            <a:spAutoFit/>
          </a:bodyPr>
          <a:lstStyle/>
          <a:p>
            <a:r>
              <a:rPr lang="en-US" dirty="0"/>
              <a:t>DB2000 Main Screen</a:t>
            </a:r>
          </a:p>
        </p:txBody>
      </p:sp>
      <p:sp>
        <p:nvSpPr>
          <p:cNvPr id="2" name="TextBox 1">
            <a:extLst>
              <a:ext uri="{FF2B5EF4-FFF2-40B4-BE49-F238E27FC236}">
                <a16:creationId xmlns:a16="http://schemas.microsoft.com/office/drawing/2014/main" id="{7D35CBDA-A987-6CE0-1428-FFFD872FBA81}"/>
              </a:ext>
            </a:extLst>
          </p:cNvPr>
          <p:cNvSpPr txBox="1"/>
          <p:nvPr/>
        </p:nvSpPr>
        <p:spPr>
          <a:xfrm>
            <a:off x="8585200" y="415949"/>
            <a:ext cx="338554" cy="461665"/>
          </a:xfrm>
          <a:prstGeom prst="rect">
            <a:avLst/>
          </a:prstGeom>
          <a:noFill/>
        </p:spPr>
        <p:txBody>
          <a:bodyPr wrap="none" rtlCol="0">
            <a:spAutoFit/>
          </a:bodyPr>
          <a:lstStyle/>
          <a:p>
            <a:r>
              <a:rPr lang="en-US" dirty="0"/>
              <a:t>9</a:t>
            </a:r>
          </a:p>
        </p:txBody>
      </p:sp>
    </p:spTree>
    <p:extLst>
      <p:ext uri="{BB962C8B-B14F-4D97-AF65-F5344CB8AC3E}">
        <p14:creationId xmlns:p14="http://schemas.microsoft.com/office/powerpoint/2010/main" val="15852905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5dd3b5eab04799935286d652a75b776e2b83c"/>
  <p:tag name="ISPRING_RESOURCE_PATHS_HASH_PRESENTER" val="39191712ec31c5d152a6e1864739caf612d62d7f"/>
</p:tagLst>
</file>

<file path=ppt/theme/theme1.xml><?xml version="1.0" encoding="utf-8"?>
<a:theme xmlns:a="http://schemas.openxmlformats.org/drawingml/2006/main" name="New Wave">
  <a:themeElements>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olStrat Briefing.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olStrat Briefing.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olStrat Briefing.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olStrat Briefing.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olStrat Briefing.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olStrat Briefing.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BClub PPT Template.pptx" id="{CDA87D8D-C613-4148-B7E5-2D3C44FA0592}" vid="{AEEAB9D8-ADB3-4D9D-87E6-229310FBE4A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7748</TotalTime>
  <Words>4650</Words>
  <Application>Microsoft Office PowerPoint</Application>
  <PresentationFormat>Letter Paper (8.5x11 in)</PresentationFormat>
  <Paragraphs>369</Paragraphs>
  <Slides>61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Monotype Sorts</vt:lpstr>
      <vt:lpstr>Tahoma</vt:lpstr>
      <vt:lpstr>Times New Roman</vt:lpstr>
      <vt:lpstr>Wingdings</vt:lpstr>
      <vt:lpstr>New Wave</vt:lpstr>
      <vt:lpstr> “Today’s History Reporting” </vt:lpstr>
      <vt:lpstr>PowerPoint Presentation</vt:lpstr>
      <vt:lpstr>Annual History Report</vt:lpstr>
      <vt:lpstr>Topics to be covered</vt:lpstr>
      <vt:lpstr>Getting Ready</vt:lpstr>
      <vt:lpstr>Needed Items</vt:lpstr>
      <vt:lpstr>Acknowledgement</vt:lpstr>
      <vt:lpstr>DB2000v3 updates</vt:lpstr>
      <vt:lpstr>PowerPoint Presentation</vt:lpstr>
      <vt:lpstr>Control Buttons</vt:lpstr>
      <vt:lpstr>PowerPoint Presentation</vt:lpstr>
      <vt:lpstr>Settings</vt:lpstr>
      <vt:lpstr>PowerPoint Presentation</vt:lpstr>
      <vt:lpstr>PowerPoint Presentation</vt:lpstr>
      <vt:lpstr>PowerPoint Presentation</vt:lpstr>
      <vt:lpstr>PowerPoint Presentation</vt:lpstr>
      <vt:lpstr>PowerPoint Presentation</vt:lpstr>
      <vt:lpstr>Squadron Form(s)</vt:lpstr>
      <vt:lpstr>Squadron Form</vt:lpstr>
      <vt:lpstr>District Form(s)</vt:lpstr>
      <vt:lpstr>Open Historian’s Form</vt:lpstr>
      <vt:lpstr>PowerPoint Presentation</vt:lpstr>
      <vt:lpstr>PowerPoint Presentation</vt:lpstr>
      <vt:lpstr>Current Historian Report </vt:lpstr>
      <vt:lpstr>PowerPoint Presentation</vt:lpstr>
      <vt:lpstr>Section 1</vt:lpstr>
      <vt:lpstr>Section 2</vt:lpstr>
      <vt:lpstr>PowerPoint Presentation</vt:lpstr>
      <vt:lpstr>Section 2</vt:lpstr>
      <vt:lpstr>Section 3</vt:lpstr>
      <vt:lpstr>Section 4</vt:lpstr>
      <vt:lpstr>Section 5</vt:lpstr>
      <vt:lpstr>Section 5  “Other Information</vt:lpstr>
      <vt:lpstr>PowerPoint Presentation</vt:lpstr>
      <vt:lpstr>PowerPoint Presentation</vt:lpstr>
      <vt:lpstr>H-702  District Annual Historian Report</vt:lpstr>
      <vt:lpstr>PowerPoint Presentation</vt:lpstr>
      <vt:lpstr>PowerPoint Presentation</vt:lpstr>
      <vt:lpstr>Council  Members</vt:lpstr>
      <vt:lpstr>Save your work</vt:lpstr>
      <vt:lpstr>Review your work</vt:lpstr>
      <vt:lpstr>Print</vt:lpstr>
      <vt:lpstr>Submit</vt:lpstr>
      <vt:lpstr>PowerPoint Presentation</vt:lpstr>
      <vt:lpstr>Archive</vt:lpstr>
      <vt:lpstr>PowerPoint Presentation</vt:lpstr>
      <vt:lpstr>PowerPoint Presentation</vt:lpstr>
      <vt:lpstr>Archive File Naming</vt:lpstr>
      <vt:lpstr>Reminders</vt:lpstr>
      <vt:lpstr>More Reminders</vt:lpstr>
      <vt:lpstr>Tip</vt:lpstr>
      <vt:lpstr>PowerPoint Presentation</vt:lpstr>
      <vt:lpstr>Report Problems</vt:lpstr>
      <vt:lpstr>Finding submitted Histories</vt:lpstr>
      <vt:lpstr>Submit File</vt:lpstr>
      <vt:lpstr>PowerPoint Presentation</vt:lpstr>
      <vt:lpstr>PowerPoint Presentation</vt:lpstr>
      <vt:lpstr>scrolling</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kent@d30usps.org</dc:creator>
  <cp:keywords>H-701</cp:keywords>
  <cp:lastModifiedBy>Kent Simpson</cp:lastModifiedBy>
  <cp:revision>273</cp:revision>
  <cp:lastPrinted>1999-02-11T20:37:06Z</cp:lastPrinted>
  <dcterms:created xsi:type="dcterms:W3CDTF">2014-04-13T20:07:38Z</dcterms:created>
  <dcterms:modified xsi:type="dcterms:W3CDTF">2023-03-27T16:07:54Z</dcterms:modified>
  <cp:category>USPS History</cp:category>
</cp:coreProperties>
</file>